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ms-office.activeX"/>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activeX/activeX1.xml" ContentType="application/vnd.ms-office.activeX+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9" r:id="rId1"/>
  </p:sldMasterIdLst>
  <p:notesMasterIdLst>
    <p:notesMasterId r:id="rId22"/>
  </p:notesMasterIdLst>
  <p:sldIdLst>
    <p:sldId id="256" r:id="rId2"/>
    <p:sldId id="257" r:id="rId3"/>
    <p:sldId id="289" r:id="rId4"/>
    <p:sldId id="313" r:id="rId5"/>
    <p:sldId id="297" r:id="rId6"/>
    <p:sldId id="258" r:id="rId7"/>
    <p:sldId id="259" r:id="rId8"/>
    <p:sldId id="309" r:id="rId9"/>
    <p:sldId id="263" r:id="rId10"/>
    <p:sldId id="322" r:id="rId11"/>
    <p:sldId id="271" r:id="rId12"/>
    <p:sldId id="307" r:id="rId13"/>
    <p:sldId id="273" r:id="rId14"/>
    <p:sldId id="288" r:id="rId15"/>
    <p:sldId id="310" r:id="rId16"/>
    <p:sldId id="277" r:id="rId17"/>
    <p:sldId id="285" r:id="rId18"/>
    <p:sldId id="286" r:id="rId19"/>
    <p:sldId id="323" r:id="rId20"/>
    <p:sldId id="324" r:id="rId21"/>
  </p:sldIdLst>
  <p:sldSz cx="9144000" cy="6858000" type="screen4x3"/>
  <p:notesSz cx="6797675" cy="9928225"/>
  <p:defaultTextStyle>
    <a:defPPr>
      <a:defRPr lang="ru-RU"/>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FF"/>
    <a:srgbClr val="66FFFF"/>
    <a:srgbClr val="CCFFFF"/>
    <a:srgbClr val="CC99FF"/>
    <a:srgbClr val="CCFF99"/>
    <a:srgbClr val="FFFF66"/>
    <a:srgbClr val="C5B3F7"/>
    <a:srgbClr val="A5B592"/>
    <a:srgbClr val="FF6699"/>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4370" autoAdjust="0"/>
  </p:normalViewPr>
  <p:slideViewPr>
    <p:cSldViewPr>
      <p:cViewPr>
        <p:scale>
          <a:sx n="100" d="100"/>
          <a:sy n="100" d="100"/>
        </p:scale>
        <p:origin x="-1062" y="-78"/>
      </p:cViewPr>
      <p:guideLst>
        <p:guide orient="horz" pos="2160"/>
        <p:guide pos="2880"/>
      </p:guideLst>
    </p:cSldViewPr>
  </p:slideViewPr>
  <p:outlineViewPr>
    <p:cViewPr>
      <p:scale>
        <a:sx n="33" d="100"/>
        <a:sy n="33" d="100"/>
      </p:scale>
      <p:origin x="0" y="443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978C9E23-D4B0-11CE-BF2D-00AA003F40D0}" ax:persistence="persistStorage" r:id="rId1"/>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2022 </a:t>
            </a:r>
            <a:r>
              <a:rPr lang="ru-RU" dirty="0"/>
              <a:t>год</a:t>
            </a:r>
          </a:p>
        </c:rich>
      </c:tx>
      <c:layout>
        <c:manualLayout>
          <c:xMode val="edge"/>
          <c:yMode val="edge"/>
          <c:x val="0.25892474038571339"/>
          <c:y val="0.79046951646811658"/>
        </c:manualLayout>
      </c:layout>
    </c:title>
    <c:view3D>
      <c:rotX val="30"/>
      <c:perspective val="30"/>
    </c:view3D>
    <c:plotArea>
      <c:layout>
        <c:manualLayout>
          <c:layoutTarget val="inner"/>
          <c:xMode val="edge"/>
          <c:yMode val="edge"/>
          <c:x val="7.7158624402719049E-4"/>
          <c:y val="0"/>
          <c:w val="0.99922841375597282"/>
          <c:h val="0.90974270122331413"/>
        </c:manualLayout>
      </c:layout>
      <c:pie3DChart>
        <c:varyColors val="1"/>
        <c:ser>
          <c:idx val="0"/>
          <c:order val="0"/>
          <c:tx>
            <c:strRef>
              <c:f>Лист1!$B$1</c:f>
              <c:strCache>
                <c:ptCount val="1"/>
                <c:pt idx="0">
                  <c:v>2022 год</c:v>
                </c:pt>
              </c:strCache>
            </c:strRef>
          </c:tx>
          <c:spPr>
            <a:solidFill>
              <a:srgbClr val="00B0F0"/>
            </a:solidFill>
          </c:spPr>
          <c:explosion val="33"/>
          <c:dPt>
            <c:idx val="0"/>
            <c:spPr>
              <a:solidFill>
                <a:srgbClr val="92D050"/>
              </a:solidFill>
            </c:spPr>
          </c:dPt>
          <c:dPt>
            <c:idx val="1"/>
            <c:spPr>
              <a:solidFill>
                <a:srgbClr val="FF66FF"/>
              </a:solidFill>
            </c:spPr>
          </c:dPt>
          <c:dLbls>
            <c:dLbl>
              <c:idx val="1"/>
              <c:layout>
                <c:manualLayout>
                  <c:x val="-3.8468087830484603E-2"/>
                  <c:y val="2.9666272018033242E-2"/>
                </c:manualLayout>
              </c:layout>
              <c:showPercent val="1"/>
            </c:dLbl>
            <c:txPr>
              <a:bodyPr/>
              <a:lstStyle/>
              <a:p>
                <a:pPr>
                  <a:defRPr b="1"/>
                </a:pPr>
                <a:endParaRPr lang="ru-RU"/>
              </a:p>
            </c:txPr>
            <c:showPercent val="1"/>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#,##0.0</c:formatCode>
                <c:ptCount val="3"/>
                <c:pt idx="0">
                  <c:v>19553</c:v>
                </c:pt>
                <c:pt idx="1">
                  <c:v>1074</c:v>
                </c:pt>
                <c:pt idx="2" formatCode="General">
                  <c:v>71086</c:v>
                </c:pt>
              </c:numCache>
            </c:numRef>
          </c:val>
        </c:ser>
        <c:dLbls>
          <c:showPercent val="1"/>
        </c:dLbls>
      </c:pie3DChart>
    </c:plotArea>
    <c:plotVisOnly val="1"/>
    <c:dispBlanksAs val="zero"/>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title>
      <c:layout>
        <c:manualLayout>
          <c:xMode val="edge"/>
          <c:yMode val="edge"/>
          <c:x val="0.29660969935576326"/>
          <c:y val="0.89294215626892792"/>
        </c:manualLayout>
      </c:layout>
    </c:title>
    <c:view3D>
      <c:rotX val="30"/>
      <c:perspective val="30"/>
    </c:view3D>
    <c:plotArea>
      <c:layout/>
      <c:pie3DChart>
        <c:varyColors val="1"/>
        <c:ser>
          <c:idx val="0"/>
          <c:order val="0"/>
          <c:tx>
            <c:strRef>
              <c:f>Лист1!$B$1</c:f>
              <c:strCache>
                <c:ptCount val="1"/>
                <c:pt idx="0">
                  <c:v>2023 год</c:v>
                </c:pt>
              </c:strCache>
            </c:strRef>
          </c:tx>
          <c:spPr>
            <a:solidFill>
              <a:srgbClr val="00B0F0"/>
            </a:solidFill>
          </c:spPr>
          <c:explosion val="28"/>
          <c:dPt>
            <c:idx val="0"/>
            <c:spPr>
              <a:solidFill>
                <a:srgbClr val="92D050"/>
              </a:solidFill>
            </c:spPr>
          </c:dPt>
          <c:dPt>
            <c:idx val="1"/>
            <c:spPr>
              <a:solidFill>
                <a:srgbClr val="FF66FF"/>
              </a:solidFill>
            </c:spPr>
          </c:dPt>
          <c:dLbls>
            <c:txPr>
              <a:bodyPr/>
              <a:lstStyle/>
              <a:p>
                <a:pPr>
                  <a:defRPr b="1"/>
                </a:pPr>
                <a:endParaRPr lang="ru-RU"/>
              </a:p>
            </c:txPr>
            <c:showPercent val="1"/>
          </c:dLbls>
          <c:cat>
            <c:strRef>
              <c:f>Лист1!$A$2:$A$4</c:f>
              <c:strCache>
                <c:ptCount val="3"/>
                <c:pt idx="1">
                  <c:v>Кв. 2</c:v>
                </c:pt>
                <c:pt idx="2">
                  <c:v>Кв. 3</c:v>
                </c:pt>
              </c:strCache>
            </c:strRef>
          </c:cat>
          <c:val>
            <c:numRef>
              <c:f>Лист1!$B$2:$B$4</c:f>
              <c:numCache>
                <c:formatCode>General</c:formatCode>
                <c:ptCount val="3"/>
                <c:pt idx="0">
                  <c:v>19910</c:v>
                </c:pt>
                <c:pt idx="1">
                  <c:v>925</c:v>
                </c:pt>
                <c:pt idx="2">
                  <c:v>2303</c:v>
                </c:pt>
              </c:numCache>
            </c:numRef>
          </c:val>
        </c:ser>
        <c:dLbls>
          <c:showPercent val="1"/>
        </c:dLbls>
      </c:pie3DChart>
    </c:plotArea>
    <c:plotVisOnly val="1"/>
    <c:dispBlanksAs val="zero"/>
  </c:chart>
  <c:spPr>
    <a:noFill/>
  </c:spPr>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2024 </a:t>
            </a:r>
            <a:r>
              <a:rPr lang="ru-RU" dirty="0"/>
              <a:t>год</a:t>
            </a:r>
          </a:p>
        </c:rich>
      </c:tx>
      <c:layout>
        <c:manualLayout>
          <c:xMode val="edge"/>
          <c:yMode val="edge"/>
          <c:x val="0.23813533464566941"/>
          <c:y val="0.87362637362637563"/>
        </c:manualLayout>
      </c:layout>
    </c:title>
    <c:view3D>
      <c:rotX val="30"/>
      <c:perspective val="30"/>
    </c:view3D>
    <c:plotArea>
      <c:layout>
        <c:manualLayout>
          <c:layoutTarget val="inner"/>
          <c:xMode val="edge"/>
          <c:yMode val="edge"/>
          <c:x val="0.12702345800524933"/>
          <c:y val="0.36392943670502731"/>
          <c:w val="0.45958005249343825"/>
          <c:h val="0.63157804793631567"/>
        </c:manualLayout>
      </c:layout>
      <c:pie3DChart>
        <c:varyColors val="1"/>
        <c:ser>
          <c:idx val="0"/>
          <c:order val="0"/>
          <c:tx>
            <c:strRef>
              <c:f>Лист1!$B$1</c:f>
              <c:strCache>
                <c:ptCount val="1"/>
                <c:pt idx="0">
                  <c:v>2024 год</c:v>
                </c:pt>
              </c:strCache>
            </c:strRef>
          </c:tx>
          <c:spPr>
            <a:solidFill>
              <a:srgbClr val="92D050"/>
            </a:solidFill>
          </c:spPr>
          <c:explosion val="36"/>
          <c:dPt>
            <c:idx val="0"/>
            <c:explosion val="25"/>
          </c:dPt>
          <c:dPt>
            <c:idx val="1"/>
            <c:spPr>
              <a:solidFill>
                <a:srgbClr val="FF66FF"/>
              </a:solidFill>
            </c:spPr>
          </c:dPt>
          <c:dPt>
            <c:idx val="2"/>
            <c:explosion val="37"/>
            <c:spPr>
              <a:solidFill>
                <a:srgbClr val="00B0F0"/>
              </a:solidFill>
            </c:spPr>
          </c:dPt>
          <c:dLbls>
            <c:dLbl>
              <c:idx val="1"/>
              <c:layout>
                <c:manualLayout>
                  <c:x val="-9.3904199475065772E-2"/>
                  <c:y val="2.8791425110322743E-2"/>
                </c:manualLayout>
              </c:layout>
              <c:showPercent val="1"/>
            </c:dLbl>
            <c:txPr>
              <a:bodyPr/>
              <a:lstStyle/>
              <a:p>
                <a:pPr>
                  <a:defRPr b="1"/>
                </a:pPr>
                <a:endParaRPr lang="ru-RU"/>
              </a:p>
            </c:txPr>
            <c:showPercent val="1"/>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General</c:formatCode>
                <c:ptCount val="3"/>
                <c:pt idx="0">
                  <c:v>20233</c:v>
                </c:pt>
                <c:pt idx="1">
                  <c:v>875</c:v>
                </c:pt>
                <c:pt idx="2">
                  <c:v>1931</c:v>
                </c:pt>
              </c:numCache>
            </c:numRef>
          </c:val>
        </c:ser>
        <c:dLbls>
          <c:showPercent val="1"/>
        </c:dLbls>
      </c:pie3DChart>
    </c:plotArea>
    <c:legend>
      <c:legendPos val="r"/>
      <c:layout>
        <c:manualLayout>
          <c:xMode val="edge"/>
          <c:yMode val="edge"/>
          <c:x val="0.6740436351706055"/>
          <c:y val="0.35766699835597587"/>
          <c:w val="0.32595636482939755"/>
          <c:h val="0.37761919183179032"/>
        </c:manualLayout>
      </c:layout>
      <c:txPr>
        <a:bodyPr/>
        <a:lstStyle/>
        <a:p>
          <a:pPr>
            <a:defRPr>
              <a:latin typeface="Times New Roman" pitchFamily="18" charset="0"/>
              <a:cs typeface="Times New Roman" pitchFamily="18" charset="0"/>
            </a:defRPr>
          </a:pPr>
          <a:endParaRPr lang="ru-RU"/>
        </a:p>
      </c:txPr>
    </c:legend>
    <c:plotVisOnly val="1"/>
    <c:dispBlanksAs val="zero"/>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910D88-3E21-43B4-ACA3-E7361150DFB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ru-RU"/>
        </a:p>
      </dgm:t>
    </dgm:pt>
    <dgm:pt modelId="{99A5C4F0-D990-4D5F-88F9-BBD5D47447B7}">
      <dgm:prSet phldrT="[Текст]" custT="1"/>
      <dgm:spPr>
        <a:gradFill rotWithShape="0">
          <a:gsLst>
            <a:gs pos="0">
              <a:schemeClr val="bg2">
                <a:lumMod val="75000"/>
              </a:schemeClr>
            </a:gs>
            <a:gs pos="40000">
              <a:schemeClr val="accent1">
                <a:tint val="44500"/>
                <a:satMod val="160000"/>
              </a:schemeClr>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gm:spPr>
      <dgm:t>
        <a:bodyPr/>
        <a:lstStyle/>
        <a:p>
          <a:pPr>
            <a:lnSpc>
              <a:spcPct val="100000"/>
            </a:lnSpc>
          </a:pPr>
          <a:r>
            <a:rPr lang="ru-RU" sz="1400" b="1" dirty="0" smtClean="0">
              <a:solidFill>
                <a:schemeClr val="tx1"/>
              </a:solidFill>
              <a:latin typeface="Arial" pitchFamily="34" charset="0"/>
              <a:cs typeface="Arial" pitchFamily="34" charset="0"/>
            </a:rPr>
            <a:t>Рассмотрение и утверждение бюджета</a:t>
          </a:r>
          <a:endParaRPr lang="ru-RU" sz="1400" b="1" dirty="0">
            <a:solidFill>
              <a:schemeClr val="tx1"/>
            </a:solidFill>
            <a:latin typeface="Arial" pitchFamily="34" charset="0"/>
            <a:cs typeface="Arial" pitchFamily="34" charset="0"/>
          </a:endParaRPr>
        </a:p>
      </dgm:t>
    </dgm:pt>
    <dgm:pt modelId="{4C6FFBB8-8BEF-4222-89E5-F0AC7FC413C1}" type="parTrans" cxnId="{6973BB26-E6F9-4C9F-9030-ACE85AF0F381}">
      <dgm:prSet/>
      <dgm:spPr/>
      <dgm:t>
        <a:bodyPr/>
        <a:lstStyle/>
        <a:p>
          <a:endParaRPr lang="ru-RU"/>
        </a:p>
      </dgm:t>
    </dgm:pt>
    <dgm:pt modelId="{E8EFFFE3-66D6-4ABE-B12B-B52C5760E0B1}" type="sibTrans" cxnId="{6973BB26-E6F9-4C9F-9030-ACE85AF0F381}">
      <dgm:prSet/>
      <dgm:spPr>
        <a:gradFill rotWithShape="0">
          <a:gsLst>
            <a:gs pos="0">
              <a:srgbClr val="FF0000"/>
            </a:gs>
            <a:gs pos="40000">
              <a:schemeClr val="accent1">
                <a:tint val="44500"/>
                <a:satMod val="160000"/>
              </a:schemeClr>
            </a:gs>
            <a:gs pos="100000">
              <a:schemeClr val="accent3">
                <a:lumMod val="75000"/>
              </a:schemeClr>
            </a:gs>
          </a:gsLst>
          <a:lin ang="5400000" scaled="0"/>
        </a:gradFill>
        <a:ln>
          <a:solidFill>
            <a:schemeClr val="tx1"/>
          </a:solidFill>
        </a:ln>
      </dgm:spPr>
      <dgm:t>
        <a:bodyPr/>
        <a:lstStyle/>
        <a:p>
          <a:endParaRPr lang="ru-RU"/>
        </a:p>
      </dgm:t>
    </dgm:pt>
    <dgm:pt modelId="{597764EF-95D9-446E-BC35-907C1E4AD508}">
      <dgm:prSet phldrT="[Текст]" custT="1"/>
      <dgm:spPr>
        <a:gradFill rotWithShape="0">
          <a:gsLst>
            <a:gs pos="0">
              <a:schemeClr val="bg2">
                <a:lumMod val="75000"/>
              </a:schemeClr>
            </a:gs>
            <a:gs pos="40000">
              <a:schemeClr val="accent1">
                <a:tint val="44500"/>
                <a:satMod val="160000"/>
              </a:schemeClr>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gm:spPr>
      <dgm:t>
        <a:bodyPr/>
        <a:lstStyle/>
        <a:p>
          <a:pPr>
            <a:lnSpc>
              <a:spcPct val="100000"/>
            </a:lnSpc>
          </a:pPr>
          <a:r>
            <a:rPr lang="ru-RU" sz="1400" b="1" dirty="0" smtClean="0">
              <a:solidFill>
                <a:schemeClr val="tx1"/>
              </a:solidFill>
              <a:latin typeface="Arial" pitchFamily="34" charset="0"/>
              <a:cs typeface="Arial" pitchFamily="34" charset="0"/>
            </a:rPr>
            <a:t>Исполнение бюджета</a:t>
          </a:r>
          <a:endParaRPr lang="ru-RU" sz="1400" b="1" dirty="0">
            <a:solidFill>
              <a:schemeClr val="tx1"/>
            </a:solidFill>
            <a:latin typeface="Arial" pitchFamily="34" charset="0"/>
            <a:cs typeface="Arial" pitchFamily="34" charset="0"/>
          </a:endParaRPr>
        </a:p>
      </dgm:t>
    </dgm:pt>
    <dgm:pt modelId="{57FE17F8-441C-4C7A-B469-83D623B940E4}" type="parTrans" cxnId="{8FEE8036-4CF0-4D3D-AC7B-3B9430F11A30}">
      <dgm:prSet/>
      <dgm:spPr/>
      <dgm:t>
        <a:bodyPr/>
        <a:lstStyle/>
        <a:p>
          <a:endParaRPr lang="ru-RU"/>
        </a:p>
      </dgm:t>
    </dgm:pt>
    <dgm:pt modelId="{79401040-E51C-49E3-8F93-B447A5951CF7}" type="sibTrans" cxnId="{8FEE8036-4CF0-4D3D-AC7B-3B9430F11A30}">
      <dgm:prSet/>
      <dgm:spPr>
        <a:gradFill rotWithShape="0">
          <a:gsLst>
            <a:gs pos="0">
              <a:srgbClr val="FF0000"/>
            </a:gs>
            <a:gs pos="40000">
              <a:schemeClr val="bg1"/>
            </a:gs>
            <a:gs pos="100000">
              <a:schemeClr val="accent3">
                <a:lumMod val="50000"/>
              </a:schemeClr>
            </a:gs>
          </a:gsLst>
          <a:lin ang="5400000" scaled="0"/>
        </a:gradFill>
        <a:ln>
          <a:solidFill>
            <a:schemeClr val="tx1"/>
          </a:solidFill>
        </a:ln>
        <a:effectLst>
          <a:innerShdw blurRad="63500" dist="50800" dir="8100000">
            <a:prstClr val="black">
              <a:alpha val="50000"/>
            </a:prstClr>
          </a:innerShdw>
        </a:effectLst>
      </dgm:spPr>
      <dgm:t>
        <a:bodyPr/>
        <a:lstStyle/>
        <a:p>
          <a:endParaRPr lang="ru-RU"/>
        </a:p>
      </dgm:t>
    </dgm:pt>
    <dgm:pt modelId="{4687248D-AB13-4375-8B7C-988C24B0C6D2}">
      <dgm:prSet phldrT="[Текст]" custT="1"/>
      <dgm:spPr>
        <a:gradFill rotWithShape="0">
          <a:gsLst>
            <a:gs pos="0">
              <a:schemeClr val="bg2">
                <a:lumMod val="75000"/>
              </a:schemeClr>
            </a:gs>
            <a:gs pos="48000">
              <a:schemeClr val="bg1"/>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gm:spPr>
      <dgm:t>
        <a:bodyPr/>
        <a:lstStyle/>
        <a:p>
          <a:pPr>
            <a:lnSpc>
              <a:spcPct val="100000"/>
            </a:lnSpc>
          </a:pPr>
          <a:r>
            <a:rPr lang="ru-RU" sz="1400" b="1" dirty="0" smtClean="0">
              <a:solidFill>
                <a:schemeClr val="tx1"/>
              </a:solidFill>
              <a:latin typeface="Arial" pitchFamily="34" charset="0"/>
              <a:cs typeface="Arial" pitchFamily="34" charset="0"/>
            </a:rPr>
            <a:t>Контроль за исполнением бюджета</a:t>
          </a:r>
          <a:endParaRPr lang="ru-RU" sz="1400" b="1" dirty="0">
            <a:solidFill>
              <a:schemeClr val="tx1"/>
            </a:solidFill>
            <a:latin typeface="Arial" pitchFamily="34" charset="0"/>
            <a:cs typeface="Arial" pitchFamily="34" charset="0"/>
          </a:endParaRPr>
        </a:p>
      </dgm:t>
    </dgm:pt>
    <dgm:pt modelId="{129D1CF4-0ABF-43FE-A07C-878458D895F8}" type="parTrans" cxnId="{7337C562-F5E7-4730-8A24-01844693D304}">
      <dgm:prSet/>
      <dgm:spPr/>
      <dgm:t>
        <a:bodyPr/>
        <a:lstStyle/>
        <a:p>
          <a:endParaRPr lang="ru-RU"/>
        </a:p>
      </dgm:t>
    </dgm:pt>
    <dgm:pt modelId="{CC6D6144-28C0-4888-A29F-D5B892055AFB}" type="sibTrans" cxnId="{7337C562-F5E7-4730-8A24-01844693D304}">
      <dgm:prSet/>
      <dgm:spPr>
        <a:gradFill rotWithShape="0">
          <a:gsLst>
            <a:gs pos="0">
              <a:srgbClr val="FF0000"/>
            </a:gs>
            <a:gs pos="40000">
              <a:schemeClr val="bg1"/>
            </a:gs>
            <a:gs pos="100000">
              <a:schemeClr val="accent3">
                <a:lumMod val="50000"/>
              </a:schemeClr>
            </a:gs>
          </a:gsLst>
          <a:lin ang="5400000" scaled="0"/>
        </a:gradFill>
        <a:ln>
          <a:solidFill>
            <a:schemeClr val="tx1"/>
          </a:solidFill>
        </a:ln>
        <a:effectLst>
          <a:innerShdw blurRad="63500" dist="50800" dir="8100000">
            <a:prstClr val="black">
              <a:alpha val="50000"/>
            </a:prstClr>
          </a:innerShdw>
        </a:effectLst>
      </dgm:spPr>
      <dgm:t>
        <a:bodyPr/>
        <a:lstStyle/>
        <a:p>
          <a:endParaRPr lang="ru-RU"/>
        </a:p>
      </dgm:t>
    </dgm:pt>
    <dgm:pt modelId="{324C01D0-7AFA-41C9-89FA-EACA250D8335}">
      <dgm:prSet phldrT="[Текст]" custT="1"/>
      <dgm:spPr>
        <a:gradFill rotWithShape="0">
          <a:gsLst>
            <a:gs pos="0">
              <a:schemeClr val="bg2">
                <a:lumMod val="75000"/>
              </a:schemeClr>
            </a:gs>
            <a:gs pos="48000">
              <a:schemeClr val="bg1"/>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gm:spPr>
      <dgm:t>
        <a:bodyPr/>
        <a:lstStyle/>
        <a:p>
          <a:pPr>
            <a:lnSpc>
              <a:spcPct val="100000"/>
            </a:lnSpc>
          </a:pPr>
          <a:r>
            <a:rPr lang="ru-RU" sz="1400" b="1" dirty="0" smtClean="0">
              <a:solidFill>
                <a:schemeClr val="tx1"/>
              </a:solidFill>
              <a:latin typeface="Arial" pitchFamily="34" charset="0"/>
              <a:cs typeface="Arial" pitchFamily="34" charset="0"/>
            </a:rPr>
            <a:t>Отчет об исполнении бюджета</a:t>
          </a:r>
          <a:endParaRPr lang="ru-RU" sz="1400" b="1" dirty="0">
            <a:solidFill>
              <a:schemeClr val="tx1"/>
            </a:solidFill>
            <a:latin typeface="Arial" pitchFamily="34" charset="0"/>
            <a:cs typeface="Arial" pitchFamily="34" charset="0"/>
          </a:endParaRPr>
        </a:p>
      </dgm:t>
    </dgm:pt>
    <dgm:pt modelId="{E3EF2F59-4B5D-47C3-9E69-794765AE721F}" type="parTrans" cxnId="{F243ADEE-6F6A-4328-9740-8A60D720AF64}">
      <dgm:prSet/>
      <dgm:spPr/>
      <dgm:t>
        <a:bodyPr/>
        <a:lstStyle/>
        <a:p>
          <a:endParaRPr lang="ru-RU"/>
        </a:p>
      </dgm:t>
    </dgm:pt>
    <dgm:pt modelId="{6BA30A18-2B5A-4E9F-81D3-D274B22572E4}" type="sibTrans" cxnId="{F243ADEE-6F6A-4328-9740-8A60D720AF64}">
      <dgm:prSet/>
      <dgm:spPr>
        <a:gradFill rotWithShape="0">
          <a:gsLst>
            <a:gs pos="0">
              <a:srgbClr val="FF0000"/>
            </a:gs>
            <a:gs pos="48000">
              <a:schemeClr val="bg1"/>
            </a:gs>
            <a:gs pos="100000">
              <a:schemeClr val="accent3">
                <a:lumMod val="50000"/>
              </a:schemeClr>
            </a:gs>
          </a:gsLst>
          <a:lin ang="5400000" scaled="0"/>
        </a:gradFill>
        <a:ln>
          <a:solidFill>
            <a:schemeClr val="tx1"/>
          </a:solidFill>
        </a:ln>
        <a:effectLst>
          <a:innerShdw blurRad="63500" dist="50800" dir="8100000">
            <a:prstClr val="black">
              <a:alpha val="50000"/>
            </a:prstClr>
          </a:innerShdw>
        </a:effectLst>
      </dgm:spPr>
      <dgm:t>
        <a:bodyPr/>
        <a:lstStyle/>
        <a:p>
          <a:endParaRPr lang="ru-RU"/>
        </a:p>
      </dgm:t>
    </dgm:pt>
    <dgm:pt modelId="{91150687-143B-47B2-9BBA-56883FE76A5F}">
      <dgm:prSet phldrT="[Текст]" custT="1"/>
      <dgm:spPr>
        <a:gradFill rotWithShape="0">
          <a:gsLst>
            <a:gs pos="0">
              <a:schemeClr val="bg2">
                <a:lumMod val="75000"/>
              </a:schemeClr>
            </a:gs>
            <a:gs pos="48000">
              <a:schemeClr val="bg1"/>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gm:spPr>
      <dgm:t>
        <a:bodyPr/>
        <a:lstStyle/>
        <a:p>
          <a:pPr>
            <a:lnSpc>
              <a:spcPct val="100000"/>
            </a:lnSpc>
          </a:pPr>
          <a:r>
            <a:rPr lang="ru-RU" sz="1400" b="1" dirty="0" smtClean="0">
              <a:solidFill>
                <a:schemeClr val="tx1"/>
              </a:solidFill>
              <a:latin typeface="Arial" pitchFamily="34" charset="0"/>
              <a:cs typeface="Arial" pitchFamily="34" charset="0"/>
            </a:rPr>
            <a:t>Составление проекта бюджета</a:t>
          </a:r>
          <a:endParaRPr lang="ru-RU" sz="1400" b="1" dirty="0">
            <a:solidFill>
              <a:schemeClr val="tx1"/>
            </a:solidFill>
            <a:latin typeface="Arial" pitchFamily="34" charset="0"/>
            <a:cs typeface="Arial" pitchFamily="34" charset="0"/>
          </a:endParaRPr>
        </a:p>
      </dgm:t>
    </dgm:pt>
    <dgm:pt modelId="{1A89B871-E2F1-40EA-9526-C47F0FEEB243}" type="parTrans" cxnId="{FD51034F-7B37-4DED-84E6-A8D6FB983803}">
      <dgm:prSet/>
      <dgm:spPr/>
      <dgm:t>
        <a:bodyPr/>
        <a:lstStyle/>
        <a:p>
          <a:endParaRPr lang="ru-RU"/>
        </a:p>
      </dgm:t>
    </dgm:pt>
    <dgm:pt modelId="{ACFD5DCA-7BD5-4BEA-99F3-97EEEC8D7B81}" type="sibTrans" cxnId="{FD51034F-7B37-4DED-84E6-A8D6FB983803}">
      <dgm:prSet/>
      <dgm:spPr>
        <a:gradFill rotWithShape="0">
          <a:gsLst>
            <a:gs pos="0">
              <a:srgbClr val="FF0000"/>
            </a:gs>
            <a:gs pos="49000">
              <a:schemeClr val="bg2"/>
            </a:gs>
            <a:gs pos="100000">
              <a:schemeClr val="accent3">
                <a:lumMod val="50000"/>
              </a:schemeClr>
            </a:gs>
          </a:gsLst>
          <a:lin ang="5400000" scaled="0"/>
        </a:gradFill>
        <a:ln>
          <a:solidFill>
            <a:schemeClr val="tx1"/>
          </a:solidFill>
        </a:ln>
        <a:effectLst>
          <a:innerShdw blurRad="63500" dist="50800" dir="8100000">
            <a:prstClr val="black">
              <a:alpha val="50000"/>
            </a:prstClr>
          </a:innerShdw>
        </a:effectLst>
      </dgm:spPr>
      <dgm:t>
        <a:bodyPr/>
        <a:lstStyle/>
        <a:p>
          <a:endParaRPr lang="ru-RU"/>
        </a:p>
      </dgm:t>
    </dgm:pt>
    <dgm:pt modelId="{D4F0E56E-52BC-4481-9953-87162A0575A8}" type="pres">
      <dgm:prSet presAssocID="{8D910D88-3E21-43B4-ACA3-E7361150DFB8}" presName="cycle" presStyleCnt="0">
        <dgm:presLayoutVars>
          <dgm:dir/>
          <dgm:resizeHandles val="exact"/>
        </dgm:presLayoutVars>
      </dgm:prSet>
      <dgm:spPr/>
      <dgm:t>
        <a:bodyPr/>
        <a:lstStyle/>
        <a:p>
          <a:endParaRPr lang="ru-RU"/>
        </a:p>
      </dgm:t>
    </dgm:pt>
    <dgm:pt modelId="{BD7AB6BD-876D-44D4-8AB9-12857BD8903F}" type="pres">
      <dgm:prSet presAssocID="{99A5C4F0-D990-4D5F-88F9-BBD5D47447B7}" presName="dummy" presStyleCnt="0"/>
      <dgm:spPr/>
    </dgm:pt>
    <dgm:pt modelId="{A88A7D5F-006D-4BEA-9ABC-26596995C78E}" type="pres">
      <dgm:prSet presAssocID="{99A5C4F0-D990-4D5F-88F9-BBD5D47447B7}" presName="node" presStyleLbl="revTx" presStyleIdx="0" presStyleCnt="5" custScaleX="144410" custScaleY="72429" custRadScaleRad="102726" custRadScaleInc="7947">
        <dgm:presLayoutVars>
          <dgm:bulletEnabled val="1"/>
        </dgm:presLayoutVars>
      </dgm:prSet>
      <dgm:spPr/>
      <dgm:t>
        <a:bodyPr/>
        <a:lstStyle/>
        <a:p>
          <a:endParaRPr lang="ru-RU"/>
        </a:p>
      </dgm:t>
    </dgm:pt>
    <dgm:pt modelId="{5A044165-1FDF-45B8-881D-C09173C2E8A1}" type="pres">
      <dgm:prSet presAssocID="{E8EFFFE3-66D6-4ABE-B12B-B52C5760E0B1}" presName="sibTrans" presStyleLbl="node1" presStyleIdx="0" presStyleCnt="5"/>
      <dgm:spPr/>
      <dgm:t>
        <a:bodyPr/>
        <a:lstStyle/>
        <a:p>
          <a:endParaRPr lang="ru-RU"/>
        </a:p>
      </dgm:t>
    </dgm:pt>
    <dgm:pt modelId="{73EC10B7-65C6-4A79-9D94-23D0317D52E3}" type="pres">
      <dgm:prSet presAssocID="{597764EF-95D9-446E-BC35-907C1E4AD508}" presName="dummy" presStyleCnt="0"/>
      <dgm:spPr/>
    </dgm:pt>
    <dgm:pt modelId="{5F116F0B-8710-4BA3-9735-93D090168076}" type="pres">
      <dgm:prSet presAssocID="{597764EF-95D9-446E-BC35-907C1E4AD508}" presName="node" presStyleLbl="revTx" presStyleIdx="1" presStyleCnt="5" custScaleX="111147" custScaleY="57167" custRadScaleRad="104382" custRadScaleInc="-1354">
        <dgm:presLayoutVars>
          <dgm:bulletEnabled val="1"/>
        </dgm:presLayoutVars>
      </dgm:prSet>
      <dgm:spPr/>
      <dgm:t>
        <a:bodyPr/>
        <a:lstStyle/>
        <a:p>
          <a:endParaRPr lang="ru-RU"/>
        </a:p>
      </dgm:t>
    </dgm:pt>
    <dgm:pt modelId="{5CB311D5-D9FF-44A8-BC68-B3DB0E1FC227}" type="pres">
      <dgm:prSet presAssocID="{79401040-E51C-49E3-8F93-B447A5951CF7}" presName="sibTrans" presStyleLbl="node1" presStyleIdx="1" presStyleCnt="5"/>
      <dgm:spPr/>
      <dgm:t>
        <a:bodyPr/>
        <a:lstStyle/>
        <a:p>
          <a:endParaRPr lang="ru-RU"/>
        </a:p>
      </dgm:t>
    </dgm:pt>
    <dgm:pt modelId="{6D3B1790-9EF0-4DFA-AB4A-713F4E58F474}" type="pres">
      <dgm:prSet presAssocID="{4687248D-AB13-4375-8B7C-988C24B0C6D2}" presName="dummy" presStyleCnt="0"/>
      <dgm:spPr/>
    </dgm:pt>
    <dgm:pt modelId="{C63F477F-2B93-435D-A8BF-018D8EA2B7C7}" type="pres">
      <dgm:prSet presAssocID="{4687248D-AB13-4375-8B7C-988C24B0C6D2}" presName="node" presStyleLbl="revTx" presStyleIdx="2" presStyleCnt="5" custScaleX="110464" custScaleY="84554">
        <dgm:presLayoutVars>
          <dgm:bulletEnabled val="1"/>
        </dgm:presLayoutVars>
      </dgm:prSet>
      <dgm:spPr/>
      <dgm:t>
        <a:bodyPr/>
        <a:lstStyle/>
        <a:p>
          <a:endParaRPr lang="ru-RU"/>
        </a:p>
      </dgm:t>
    </dgm:pt>
    <dgm:pt modelId="{0C0C8F12-C4C3-40CD-B3D5-824953FAACF3}" type="pres">
      <dgm:prSet presAssocID="{CC6D6144-28C0-4888-A29F-D5B892055AFB}" presName="sibTrans" presStyleLbl="node1" presStyleIdx="2" presStyleCnt="5"/>
      <dgm:spPr/>
      <dgm:t>
        <a:bodyPr/>
        <a:lstStyle/>
        <a:p>
          <a:endParaRPr lang="ru-RU"/>
        </a:p>
      </dgm:t>
    </dgm:pt>
    <dgm:pt modelId="{DB8A7207-B4DB-4EF4-86A0-19383575EA08}" type="pres">
      <dgm:prSet presAssocID="{324C01D0-7AFA-41C9-89FA-EACA250D8335}" presName="dummy" presStyleCnt="0"/>
      <dgm:spPr/>
    </dgm:pt>
    <dgm:pt modelId="{EA6D6A5F-830B-4016-92AB-5916328771A5}" type="pres">
      <dgm:prSet presAssocID="{324C01D0-7AFA-41C9-89FA-EACA250D8335}" presName="node" presStyleLbl="revTx" presStyleIdx="3" presStyleCnt="5" custScaleX="109252" custScaleY="85085" custRadScaleRad="100917" custRadScaleInc="-1264">
        <dgm:presLayoutVars>
          <dgm:bulletEnabled val="1"/>
        </dgm:presLayoutVars>
      </dgm:prSet>
      <dgm:spPr/>
      <dgm:t>
        <a:bodyPr/>
        <a:lstStyle/>
        <a:p>
          <a:endParaRPr lang="ru-RU"/>
        </a:p>
      </dgm:t>
    </dgm:pt>
    <dgm:pt modelId="{78DC0811-6BC0-4448-9A1C-945055CCAEE6}" type="pres">
      <dgm:prSet presAssocID="{6BA30A18-2B5A-4E9F-81D3-D274B22572E4}" presName="sibTrans" presStyleLbl="node1" presStyleIdx="3" presStyleCnt="5"/>
      <dgm:spPr/>
      <dgm:t>
        <a:bodyPr/>
        <a:lstStyle/>
        <a:p>
          <a:endParaRPr lang="ru-RU"/>
        </a:p>
      </dgm:t>
    </dgm:pt>
    <dgm:pt modelId="{87229249-D890-4629-8919-5E7C4D1FFB5B}" type="pres">
      <dgm:prSet presAssocID="{91150687-143B-47B2-9BBA-56883FE76A5F}" presName="dummy" presStyleCnt="0"/>
      <dgm:spPr/>
    </dgm:pt>
    <dgm:pt modelId="{58DB0CC2-E164-4E3C-B114-31A80891FE46}" type="pres">
      <dgm:prSet presAssocID="{91150687-143B-47B2-9BBA-56883FE76A5F}" presName="node" presStyleLbl="revTx" presStyleIdx="4" presStyleCnt="5" custScaleX="114910" custScaleY="80432" custRadScaleRad="103527" custRadScaleInc="-19025">
        <dgm:presLayoutVars>
          <dgm:bulletEnabled val="1"/>
        </dgm:presLayoutVars>
      </dgm:prSet>
      <dgm:spPr/>
      <dgm:t>
        <a:bodyPr/>
        <a:lstStyle/>
        <a:p>
          <a:endParaRPr lang="ru-RU"/>
        </a:p>
      </dgm:t>
    </dgm:pt>
    <dgm:pt modelId="{3D596900-9661-4F79-92B9-6B021D03520D}" type="pres">
      <dgm:prSet presAssocID="{ACFD5DCA-7BD5-4BEA-99F3-97EEEC8D7B81}" presName="sibTrans" presStyleLbl="node1" presStyleIdx="4" presStyleCnt="5"/>
      <dgm:spPr/>
      <dgm:t>
        <a:bodyPr/>
        <a:lstStyle/>
        <a:p>
          <a:endParaRPr lang="ru-RU"/>
        </a:p>
      </dgm:t>
    </dgm:pt>
  </dgm:ptLst>
  <dgm:cxnLst>
    <dgm:cxn modelId="{B70B3789-A97B-4CF7-9928-C798A6EF0CAA}" type="presOf" srcId="{ACFD5DCA-7BD5-4BEA-99F3-97EEEC8D7B81}" destId="{3D596900-9661-4F79-92B9-6B021D03520D}" srcOrd="0" destOrd="0" presId="urn:microsoft.com/office/officeart/2005/8/layout/cycle1"/>
    <dgm:cxn modelId="{6973BB26-E6F9-4C9F-9030-ACE85AF0F381}" srcId="{8D910D88-3E21-43B4-ACA3-E7361150DFB8}" destId="{99A5C4F0-D990-4D5F-88F9-BBD5D47447B7}" srcOrd="0" destOrd="0" parTransId="{4C6FFBB8-8BEF-4222-89E5-F0AC7FC413C1}" sibTransId="{E8EFFFE3-66D6-4ABE-B12B-B52C5760E0B1}"/>
    <dgm:cxn modelId="{D42EE986-5E6C-422D-8820-E288B8971757}" type="presOf" srcId="{4687248D-AB13-4375-8B7C-988C24B0C6D2}" destId="{C63F477F-2B93-435D-A8BF-018D8EA2B7C7}" srcOrd="0" destOrd="0" presId="urn:microsoft.com/office/officeart/2005/8/layout/cycle1"/>
    <dgm:cxn modelId="{E09831F7-F516-4E94-A614-B69339394EAE}" type="presOf" srcId="{CC6D6144-28C0-4888-A29F-D5B892055AFB}" destId="{0C0C8F12-C4C3-40CD-B3D5-824953FAACF3}" srcOrd="0" destOrd="0" presId="urn:microsoft.com/office/officeart/2005/8/layout/cycle1"/>
    <dgm:cxn modelId="{DE5D6D04-1D7D-4ED3-A7EB-53362CA5519B}" type="presOf" srcId="{6BA30A18-2B5A-4E9F-81D3-D274B22572E4}" destId="{78DC0811-6BC0-4448-9A1C-945055CCAEE6}" srcOrd="0" destOrd="0" presId="urn:microsoft.com/office/officeart/2005/8/layout/cycle1"/>
    <dgm:cxn modelId="{8AC14972-F8BE-4E4C-8C6E-5B2AD164DA3F}" type="presOf" srcId="{324C01D0-7AFA-41C9-89FA-EACA250D8335}" destId="{EA6D6A5F-830B-4016-92AB-5916328771A5}" srcOrd="0" destOrd="0" presId="urn:microsoft.com/office/officeart/2005/8/layout/cycle1"/>
    <dgm:cxn modelId="{BA10A2A6-AECE-48FF-89DC-56BA2CA6EDFC}" type="presOf" srcId="{E8EFFFE3-66D6-4ABE-B12B-B52C5760E0B1}" destId="{5A044165-1FDF-45B8-881D-C09173C2E8A1}" srcOrd="0" destOrd="0" presId="urn:microsoft.com/office/officeart/2005/8/layout/cycle1"/>
    <dgm:cxn modelId="{8FE4CBA4-E001-41D4-A082-46029575F8D3}" type="presOf" srcId="{91150687-143B-47B2-9BBA-56883FE76A5F}" destId="{58DB0CC2-E164-4E3C-B114-31A80891FE46}" srcOrd="0" destOrd="0" presId="urn:microsoft.com/office/officeart/2005/8/layout/cycle1"/>
    <dgm:cxn modelId="{7337C562-F5E7-4730-8A24-01844693D304}" srcId="{8D910D88-3E21-43B4-ACA3-E7361150DFB8}" destId="{4687248D-AB13-4375-8B7C-988C24B0C6D2}" srcOrd="2" destOrd="0" parTransId="{129D1CF4-0ABF-43FE-A07C-878458D895F8}" sibTransId="{CC6D6144-28C0-4888-A29F-D5B892055AFB}"/>
    <dgm:cxn modelId="{EA3AAD9B-E308-4B00-AF43-F14BAF2B8AE0}" type="presOf" srcId="{8D910D88-3E21-43B4-ACA3-E7361150DFB8}" destId="{D4F0E56E-52BC-4481-9953-87162A0575A8}" srcOrd="0" destOrd="0" presId="urn:microsoft.com/office/officeart/2005/8/layout/cycle1"/>
    <dgm:cxn modelId="{DE959FCC-9CD7-4360-8D35-529747389A7C}" type="presOf" srcId="{79401040-E51C-49E3-8F93-B447A5951CF7}" destId="{5CB311D5-D9FF-44A8-BC68-B3DB0E1FC227}" srcOrd="0" destOrd="0" presId="urn:microsoft.com/office/officeart/2005/8/layout/cycle1"/>
    <dgm:cxn modelId="{8FEE8036-4CF0-4D3D-AC7B-3B9430F11A30}" srcId="{8D910D88-3E21-43B4-ACA3-E7361150DFB8}" destId="{597764EF-95D9-446E-BC35-907C1E4AD508}" srcOrd="1" destOrd="0" parTransId="{57FE17F8-441C-4C7A-B469-83D623B940E4}" sibTransId="{79401040-E51C-49E3-8F93-B447A5951CF7}"/>
    <dgm:cxn modelId="{F243ADEE-6F6A-4328-9740-8A60D720AF64}" srcId="{8D910D88-3E21-43B4-ACA3-E7361150DFB8}" destId="{324C01D0-7AFA-41C9-89FA-EACA250D8335}" srcOrd="3" destOrd="0" parTransId="{E3EF2F59-4B5D-47C3-9E69-794765AE721F}" sibTransId="{6BA30A18-2B5A-4E9F-81D3-D274B22572E4}"/>
    <dgm:cxn modelId="{FD51034F-7B37-4DED-84E6-A8D6FB983803}" srcId="{8D910D88-3E21-43B4-ACA3-E7361150DFB8}" destId="{91150687-143B-47B2-9BBA-56883FE76A5F}" srcOrd="4" destOrd="0" parTransId="{1A89B871-E2F1-40EA-9526-C47F0FEEB243}" sibTransId="{ACFD5DCA-7BD5-4BEA-99F3-97EEEC8D7B81}"/>
    <dgm:cxn modelId="{81060E18-DD0C-41F2-9BEC-720B899D44A7}" type="presOf" srcId="{597764EF-95D9-446E-BC35-907C1E4AD508}" destId="{5F116F0B-8710-4BA3-9735-93D090168076}" srcOrd="0" destOrd="0" presId="urn:microsoft.com/office/officeart/2005/8/layout/cycle1"/>
    <dgm:cxn modelId="{C25A8D61-F682-46AA-AC7D-C1428B99AA9E}" type="presOf" srcId="{99A5C4F0-D990-4D5F-88F9-BBD5D47447B7}" destId="{A88A7D5F-006D-4BEA-9ABC-26596995C78E}" srcOrd="0" destOrd="0" presId="urn:microsoft.com/office/officeart/2005/8/layout/cycle1"/>
    <dgm:cxn modelId="{835A4432-7778-4C3B-A1E6-227F8CDEF278}" type="presParOf" srcId="{D4F0E56E-52BC-4481-9953-87162A0575A8}" destId="{BD7AB6BD-876D-44D4-8AB9-12857BD8903F}" srcOrd="0" destOrd="0" presId="urn:microsoft.com/office/officeart/2005/8/layout/cycle1"/>
    <dgm:cxn modelId="{62E045B5-4687-48FB-9753-463AD6B88B54}" type="presParOf" srcId="{D4F0E56E-52BC-4481-9953-87162A0575A8}" destId="{A88A7D5F-006D-4BEA-9ABC-26596995C78E}" srcOrd="1" destOrd="0" presId="urn:microsoft.com/office/officeart/2005/8/layout/cycle1"/>
    <dgm:cxn modelId="{F2930C1F-27E8-4DFA-B746-3F5765F24393}" type="presParOf" srcId="{D4F0E56E-52BC-4481-9953-87162A0575A8}" destId="{5A044165-1FDF-45B8-881D-C09173C2E8A1}" srcOrd="2" destOrd="0" presId="urn:microsoft.com/office/officeart/2005/8/layout/cycle1"/>
    <dgm:cxn modelId="{893287E9-0BC2-4453-834F-122E026F7883}" type="presParOf" srcId="{D4F0E56E-52BC-4481-9953-87162A0575A8}" destId="{73EC10B7-65C6-4A79-9D94-23D0317D52E3}" srcOrd="3" destOrd="0" presId="urn:microsoft.com/office/officeart/2005/8/layout/cycle1"/>
    <dgm:cxn modelId="{0423030D-76DC-4F2A-A991-71E45C1DE182}" type="presParOf" srcId="{D4F0E56E-52BC-4481-9953-87162A0575A8}" destId="{5F116F0B-8710-4BA3-9735-93D090168076}" srcOrd="4" destOrd="0" presId="urn:microsoft.com/office/officeart/2005/8/layout/cycle1"/>
    <dgm:cxn modelId="{278AE6ED-2E3A-47A3-AF80-D033F193D6A0}" type="presParOf" srcId="{D4F0E56E-52BC-4481-9953-87162A0575A8}" destId="{5CB311D5-D9FF-44A8-BC68-B3DB0E1FC227}" srcOrd="5" destOrd="0" presId="urn:microsoft.com/office/officeart/2005/8/layout/cycle1"/>
    <dgm:cxn modelId="{B4A67171-EB6D-4C8F-A6C1-4D42C6CE3B25}" type="presParOf" srcId="{D4F0E56E-52BC-4481-9953-87162A0575A8}" destId="{6D3B1790-9EF0-4DFA-AB4A-713F4E58F474}" srcOrd="6" destOrd="0" presId="urn:microsoft.com/office/officeart/2005/8/layout/cycle1"/>
    <dgm:cxn modelId="{18F3C078-9B24-4B33-9002-92DBE3F9B134}" type="presParOf" srcId="{D4F0E56E-52BC-4481-9953-87162A0575A8}" destId="{C63F477F-2B93-435D-A8BF-018D8EA2B7C7}" srcOrd="7" destOrd="0" presId="urn:microsoft.com/office/officeart/2005/8/layout/cycle1"/>
    <dgm:cxn modelId="{DE4F4C2E-8FF2-4E4B-940C-743B7C1CAB62}" type="presParOf" srcId="{D4F0E56E-52BC-4481-9953-87162A0575A8}" destId="{0C0C8F12-C4C3-40CD-B3D5-824953FAACF3}" srcOrd="8" destOrd="0" presId="urn:microsoft.com/office/officeart/2005/8/layout/cycle1"/>
    <dgm:cxn modelId="{78E9A6E6-7BB1-48CB-A51A-6F3850A778E0}" type="presParOf" srcId="{D4F0E56E-52BC-4481-9953-87162A0575A8}" destId="{DB8A7207-B4DB-4EF4-86A0-19383575EA08}" srcOrd="9" destOrd="0" presId="urn:microsoft.com/office/officeart/2005/8/layout/cycle1"/>
    <dgm:cxn modelId="{4B0AC110-3CC6-4AF1-8949-8DA3519E4193}" type="presParOf" srcId="{D4F0E56E-52BC-4481-9953-87162A0575A8}" destId="{EA6D6A5F-830B-4016-92AB-5916328771A5}" srcOrd="10" destOrd="0" presId="urn:microsoft.com/office/officeart/2005/8/layout/cycle1"/>
    <dgm:cxn modelId="{41AB67D0-C653-422E-A776-A729E7E922FA}" type="presParOf" srcId="{D4F0E56E-52BC-4481-9953-87162A0575A8}" destId="{78DC0811-6BC0-4448-9A1C-945055CCAEE6}" srcOrd="11" destOrd="0" presId="urn:microsoft.com/office/officeart/2005/8/layout/cycle1"/>
    <dgm:cxn modelId="{C3D54E6E-BA60-4B75-9D98-95BEEDC6FDD5}" type="presParOf" srcId="{D4F0E56E-52BC-4481-9953-87162A0575A8}" destId="{87229249-D890-4629-8919-5E7C4D1FFB5B}" srcOrd="12" destOrd="0" presId="urn:microsoft.com/office/officeart/2005/8/layout/cycle1"/>
    <dgm:cxn modelId="{D1CC4A9C-9056-4990-9A39-D900A2AB0F61}" type="presParOf" srcId="{D4F0E56E-52BC-4481-9953-87162A0575A8}" destId="{58DB0CC2-E164-4E3C-B114-31A80891FE46}" srcOrd="13" destOrd="0" presId="urn:microsoft.com/office/officeart/2005/8/layout/cycle1"/>
    <dgm:cxn modelId="{877F3C08-3890-4386-B21A-5DE348C83793}" type="presParOf" srcId="{D4F0E56E-52BC-4481-9953-87162A0575A8}" destId="{3D596900-9661-4F79-92B9-6B021D03520D}" srcOrd="14"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E5E948-2790-4A8B-B150-C1A23A74AF6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9B6490AB-8A0B-4507-A1EC-06760F764DBB}">
      <dgm:prSet phldrT="[Текст]" custT="1"/>
      <dgm:spPr>
        <a:gradFill rotWithShape="0">
          <a:gsLst>
            <a:gs pos="2000">
              <a:schemeClr val="accent6">
                <a:lumMod val="75000"/>
              </a:schemeClr>
            </a:gs>
            <a:gs pos="48000">
              <a:schemeClr val="bg1"/>
            </a:gs>
            <a:gs pos="100000">
              <a:schemeClr val="accent1"/>
            </a:gs>
          </a:gsLst>
          <a:lin ang="5400000" scaled="0"/>
        </a:gradFill>
        <a:ln>
          <a:solidFill>
            <a:schemeClr val="tx1"/>
          </a:solidFill>
        </a:ln>
        <a:effectLst>
          <a:innerShdw blurRad="63500" dist="50800" dir="8100000">
            <a:prstClr val="black">
              <a:alpha val="50000"/>
            </a:prstClr>
          </a:innerShdw>
        </a:effectLst>
      </dgm:spPr>
      <dgm:t>
        <a:bodyPr/>
        <a:lstStyle/>
        <a:p>
          <a:r>
            <a:rPr lang="ru-RU" sz="2400" b="1" dirty="0" smtClean="0">
              <a:solidFill>
                <a:schemeClr val="tx1"/>
              </a:solidFill>
            </a:rPr>
            <a:t>ДОХОДЫ БЮДЖЕТА</a:t>
          </a:r>
          <a:endParaRPr lang="ru-RU" sz="2400" b="1" dirty="0">
            <a:solidFill>
              <a:schemeClr val="tx1"/>
            </a:solidFill>
          </a:endParaRPr>
        </a:p>
      </dgm:t>
    </dgm:pt>
    <dgm:pt modelId="{7F6E2F12-FF99-462C-8E31-654B50616A02}" type="parTrans" cxnId="{5611F874-77A1-4771-B21B-A0A84ACCD7C2}">
      <dgm:prSet/>
      <dgm:spPr/>
      <dgm:t>
        <a:bodyPr/>
        <a:lstStyle/>
        <a:p>
          <a:endParaRPr lang="ru-RU"/>
        </a:p>
      </dgm:t>
    </dgm:pt>
    <dgm:pt modelId="{022390C5-EED3-4C04-8E07-19A3CE4B10DF}" type="sibTrans" cxnId="{5611F874-77A1-4771-B21B-A0A84ACCD7C2}">
      <dgm:prSet/>
      <dgm:spPr/>
      <dgm:t>
        <a:bodyPr/>
        <a:lstStyle/>
        <a:p>
          <a:endParaRPr lang="ru-RU"/>
        </a:p>
      </dgm:t>
    </dgm:pt>
    <dgm:pt modelId="{463A2489-CC6A-472F-B8AA-A66D6ECC4FD6}">
      <dgm:prSet phldrT="[Текст]" custT="1"/>
      <dgm:spPr>
        <a:gradFill rotWithShape="0">
          <a:gsLst>
            <a:gs pos="0">
              <a:schemeClr val="accent1"/>
            </a:gs>
            <a:gs pos="52000">
              <a:schemeClr val="bg1"/>
            </a:gs>
            <a:gs pos="100000">
              <a:schemeClr val="accent6">
                <a:lumMod val="75000"/>
              </a:schemeClr>
            </a:gs>
          </a:gsLst>
          <a:lin ang="5400000" scaled="0"/>
        </a:gradFill>
        <a:ln>
          <a:solidFill>
            <a:schemeClr val="tx1"/>
          </a:solidFill>
        </a:ln>
        <a:effectLst>
          <a:innerShdw blurRad="63500" dist="50800" dir="13500000">
            <a:prstClr val="black">
              <a:alpha val="50000"/>
            </a:prstClr>
          </a:innerShdw>
        </a:effectLst>
        <a:scene3d>
          <a:camera prst="perspectiveRight"/>
          <a:lightRig rig="threePt" dir="t"/>
        </a:scene3d>
        <a:sp3d>
          <a:bevelT/>
        </a:sp3d>
      </dgm:spPr>
      <dgm:t>
        <a:bodyPr/>
        <a:lstStyle/>
        <a:p>
          <a:pPr algn="l">
            <a:lnSpc>
              <a:spcPct val="90000"/>
            </a:lnSpc>
          </a:pPr>
          <a:r>
            <a:rPr lang="ru-RU" sz="2200" b="1" dirty="0" smtClean="0">
              <a:solidFill>
                <a:schemeClr val="tx1"/>
              </a:solidFill>
            </a:rPr>
            <a:t>Налоговые доходы</a:t>
          </a:r>
          <a:r>
            <a:rPr lang="ru-RU" sz="2400" b="1" dirty="0" smtClean="0">
              <a:solidFill>
                <a:schemeClr val="tx1"/>
              </a:solidFill>
            </a:rPr>
            <a:t>  </a:t>
          </a:r>
        </a:p>
        <a:p>
          <a:pPr algn="l">
            <a:lnSpc>
              <a:spcPct val="90000"/>
            </a:lnSpc>
          </a:pPr>
          <a:r>
            <a:rPr lang="ru-RU" sz="1400" b="1" dirty="0" smtClean="0">
              <a:solidFill>
                <a:schemeClr val="tx1"/>
              </a:solidFill>
            </a:rPr>
            <a:t>Поступления от уплаты налогов, установленных Налоговым кодексом Российской Федерации, например:</a:t>
          </a:r>
        </a:p>
        <a:p>
          <a:pPr>
            <a:lnSpc>
              <a:spcPct val="100000"/>
            </a:lnSpc>
          </a:pPr>
          <a:r>
            <a:rPr lang="ru-RU" sz="1400" b="1" dirty="0" smtClean="0">
              <a:solidFill>
                <a:schemeClr val="tx1"/>
              </a:solidFill>
            </a:rPr>
            <a:t>-  налог на доходы  физических лиц;</a:t>
          </a:r>
        </a:p>
        <a:p>
          <a:pPr>
            <a:lnSpc>
              <a:spcPct val="100000"/>
            </a:lnSpc>
          </a:pPr>
          <a:r>
            <a:rPr lang="ru-RU" sz="1400" b="1" dirty="0" smtClean="0">
              <a:solidFill>
                <a:schemeClr val="tx1"/>
              </a:solidFill>
            </a:rPr>
            <a:t>- налог на имущество;</a:t>
          </a:r>
        </a:p>
        <a:p>
          <a:pPr>
            <a:lnSpc>
              <a:spcPct val="100000"/>
            </a:lnSpc>
          </a:pPr>
          <a:r>
            <a:rPr lang="ru-RU" sz="1400" b="1" dirty="0" smtClean="0">
              <a:solidFill>
                <a:schemeClr val="tx1"/>
              </a:solidFill>
            </a:rPr>
            <a:t>-земельный налог;</a:t>
          </a:r>
        </a:p>
        <a:p>
          <a:pPr>
            <a:lnSpc>
              <a:spcPct val="100000"/>
            </a:lnSpc>
          </a:pPr>
          <a:r>
            <a:rPr lang="ru-RU" sz="1400" b="1" dirty="0" smtClean="0">
              <a:solidFill>
                <a:schemeClr val="tx1"/>
              </a:solidFill>
            </a:rPr>
            <a:t>-единый сельскохозяйственный налог</a:t>
          </a:r>
        </a:p>
      </dgm:t>
    </dgm:pt>
    <dgm:pt modelId="{43A1FB51-CE2C-48F0-90FB-6D9811D2E3F0}" type="parTrans" cxnId="{5A68B900-E8B7-4549-A0DC-7CF287166FFD}">
      <dgm:prSet/>
      <dgm:spPr>
        <a:gradFill rotWithShape="0">
          <a:gsLst>
            <a:gs pos="65000">
              <a:srgbClr val="FF0000"/>
            </a:gs>
            <a:gs pos="83000">
              <a:schemeClr val="bg1"/>
            </a:gs>
            <a:gs pos="100000">
              <a:schemeClr val="accent3">
                <a:lumMod val="75000"/>
              </a:schemeClr>
            </a:gs>
          </a:gsLst>
          <a:lin ang="5400000" scaled="0"/>
        </a:gradFill>
        <a:ln>
          <a:solidFill>
            <a:schemeClr val="tx1"/>
          </a:solidFill>
        </a:ln>
        <a:effectLst>
          <a:innerShdw blurRad="114300">
            <a:prstClr val="black"/>
          </a:innerShdw>
        </a:effectLst>
      </dgm:spPr>
      <dgm:t>
        <a:bodyPr/>
        <a:lstStyle/>
        <a:p>
          <a:endParaRPr lang="ru-RU"/>
        </a:p>
      </dgm:t>
    </dgm:pt>
    <dgm:pt modelId="{B513C712-74E2-4883-A4C7-41588007FB40}" type="sibTrans" cxnId="{5A68B900-E8B7-4549-A0DC-7CF287166FFD}">
      <dgm:prSet/>
      <dgm:spPr/>
      <dgm:t>
        <a:bodyPr/>
        <a:lstStyle/>
        <a:p>
          <a:endParaRPr lang="ru-RU"/>
        </a:p>
      </dgm:t>
    </dgm:pt>
    <dgm:pt modelId="{1A9FD584-1426-42C1-BCB1-72199D26CE87}">
      <dgm:prSet phldrT="[Текст]" custT="1"/>
      <dgm:spPr>
        <a:gradFill rotWithShape="0">
          <a:gsLst>
            <a:gs pos="0">
              <a:schemeClr val="accent1"/>
            </a:gs>
            <a:gs pos="51000">
              <a:schemeClr val="bg1"/>
            </a:gs>
            <a:gs pos="100000">
              <a:schemeClr val="accent6">
                <a:lumMod val="75000"/>
              </a:schemeClr>
            </a:gs>
          </a:gsLst>
          <a:lin ang="5400000" scaled="0"/>
        </a:gradFill>
        <a:ln>
          <a:solidFill>
            <a:schemeClr val="tx1"/>
          </a:solidFill>
        </a:ln>
        <a:effectLst>
          <a:innerShdw blurRad="63500" dist="50800" dir="8100000">
            <a:prstClr val="black">
              <a:alpha val="50000"/>
            </a:prstClr>
          </a:innerShdw>
        </a:effectLst>
        <a:scene3d>
          <a:camera prst="orthographicFront"/>
          <a:lightRig rig="threePt" dir="t"/>
        </a:scene3d>
        <a:sp3d>
          <a:bevelT/>
        </a:sp3d>
      </dgm:spPr>
      <dgm:t>
        <a:bodyPr/>
        <a:lstStyle/>
        <a:p>
          <a:pPr algn="l">
            <a:lnSpc>
              <a:spcPct val="90000"/>
            </a:lnSpc>
          </a:pPr>
          <a:r>
            <a:rPr lang="ru-RU" sz="2000" b="1" dirty="0" smtClean="0">
              <a:solidFill>
                <a:schemeClr val="tx1"/>
              </a:solidFill>
            </a:rPr>
            <a:t>Неналоговые доходы</a:t>
          </a:r>
        </a:p>
        <a:p>
          <a:pPr algn="l">
            <a:lnSpc>
              <a:spcPct val="100000"/>
            </a:lnSpc>
          </a:pPr>
          <a:r>
            <a:rPr lang="ru-RU" sz="1400" b="1" dirty="0" smtClean="0">
              <a:solidFill>
                <a:schemeClr val="tx1"/>
              </a:solidFill>
            </a:rPr>
            <a:t>Доходы от использования имущества, находящегося в </a:t>
          </a:r>
          <a:r>
            <a:rPr lang="ru-RU" sz="1400" b="1" dirty="0" err="1" smtClean="0">
              <a:solidFill>
                <a:schemeClr val="tx1"/>
              </a:solidFill>
            </a:rPr>
            <a:t>в</a:t>
          </a:r>
          <a:r>
            <a:rPr lang="ru-RU" sz="1400" b="1" dirty="0" smtClean="0">
              <a:solidFill>
                <a:schemeClr val="tx1"/>
              </a:solidFill>
            </a:rPr>
            <a:t> государственной и муниципальной собственности;</a:t>
          </a:r>
        </a:p>
        <a:p>
          <a:pPr algn="l">
            <a:lnSpc>
              <a:spcPct val="100000"/>
            </a:lnSpc>
          </a:pPr>
          <a:r>
            <a:rPr lang="ru-RU" sz="1400" b="1" dirty="0" smtClean="0">
              <a:solidFill>
                <a:schemeClr val="tx1"/>
              </a:solidFill>
            </a:rPr>
            <a:t>Доходы от продажи материальных и нематериальных активов;</a:t>
          </a:r>
        </a:p>
        <a:p>
          <a:pPr algn="l">
            <a:lnSpc>
              <a:spcPct val="100000"/>
            </a:lnSpc>
          </a:pPr>
          <a:r>
            <a:rPr lang="ru-RU" sz="1400" b="1" dirty="0" smtClean="0">
              <a:solidFill>
                <a:schemeClr val="tx1"/>
              </a:solidFill>
            </a:rPr>
            <a:t>Штрафы, санкции, возмещение ущерба</a:t>
          </a:r>
          <a:endParaRPr lang="ru-RU" sz="1400" b="1" dirty="0">
            <a:solidFill>
              <a:schemeClr val="tx1"/>
            </a:solidFill>
          </a:endParaRPr>
        </a:p>
      </dgm:t>
    </dgm:pt>
    <dgm:pt modelId="{FEB9B3D7-BBD7-46DD-8587-E70F89E0E863}" type="parTrans" cxnId="{883D050F-6EB8-45E5-A07A-27EA23D70F51}">
      <dgm:prSet/>
      <dgm:spPr>
        <a:gradFill rotWithShape="0">
          <a:gsLst>
            <a:gs pos="75000">
              <a:srgbClr val="FF0000"/>
            </a:gs>
            <a:gs pos="88000">
              <a:schemeClr val="bg1"/>
            </a:gs>
            <a:gs pos="100000">
              <a:schemeClr val="accent3">
                <a:lumMod val="75000"/>
              </a:schemeClr>
            </a:gs>
          </a:gsLst>
          <a:lin ang="5400000" scaled="0"/>
        </a:gradFill>
        <a:ln>
          <a:solidFill>
            <a:schemeClr val="tx1"/>
          </a:solidFill>
        </a:ln>
        <a:effectLst>
          <a:innerShdw blurRad="114300">
            <a:prstClr val="black"/>
          </a:innerShdw>
        </a:effectLst>
      </dgm:spPr>
      <dgm:t>
        <a:bodyPr/>
        <a:lstStyle/>
        <a:p>
          <a:endParaRPr lang="ru-RU"/>
        </a:p>
      </dgm:t>
    </dgm:pt>
    <dgm:pt modelId="{FE18F15C-152A-41BA-88A0-4BB7D8BCF958}" type="sibTrans" cxnId="{883D050F-6EB8-45E5-A07A-27EA23D70F51}">
      <dgm:prSet/>
      <dgm:spPr/>
      <dgm:t>
        <a:bodyPr/>
        <a:lstStyle/>
        <a:p>
          <a:endParaRPr lang="ru-RU"/>
        </a:p>
      </dgm:t>
    </dgm:pt>
    <dgm:pt modelId="{DB8F9A05-4DAB-4D9D-8911-88E970D6E7BB}">
      <dgm:prSet phldrT="[Текст]" custT="1"/>
      <dgm:spPr>
        <a:gradFill rotWithShape="0">
          <a:gsLst>
            <a:gs pos="0">
              <a:schemeClr val="accent1"/>
            </a:gs>
            <a:gs pos="50000">
              <a:schemeClr val="bg1"/>
            </a:gs>
            <a:gs pos="100000">
              <a:schemeClr val="accent6">
                <a:lumMod val="75000"/>
              </a:schemeClr>
            </a:gs>
          </a:gsLst>
          <a:lin ang="5400000" scaled="0"/>
        </a:gradFill>
        <a:ln>
          <a:solidFill>
            <a:schemeClr val="tx1"/>
          </a:solidFill>
        </a:ln>
        <a:effectLst>
          <a:innerShdw blurRad="63500" dist="50800" dir="8100000">
            <a:prstClr val="black">
              <a:alpha val="50000"/>
            </a:prstClr>
          </a:innerShdw>
        </a:effectLst>
        <a:scene3d>
          <a:camera prst="perspectiveLeft"/>
          <a:lightRig rig="threePt" dir="t"/>
        </a:scene3d>
        <a:sp3d>
          <a:bevelT/>
        </a:sp3d>
      </dgm:spPr>
      <dgm:t>
        <a:bodyPr/>
        <a:lstStyle/>
        <a:p>
          <a:pPr algn="l"/>
          <a:r>
            <a:rPr lang="ru-RU" sz="2200" b="1" dirty="0" smtClean="0">
              <a:solidFill>
                <a:schemeClr val="tx1"/>
              </a:solidFill>
            </a:rPr>
            <a:t>Безвозмездные поступления</a:t>
          </a:r>
        </a:p>
        <a:p>
          <a:pPr algn="l"/>
          <a:r>
            <a:rPr lang="ru-RU" sz="1400" b="1" dirty="0" smtClean="0">
              <a:solidFill>
                <a:schemeClr val="tx1"/>
              </a:solidFill>
            </a:rPr>
            <a:t>Поступления от других бюджетов (межбюджетные трансферты), организаций, граждан (кроме налоговых и неналоговых доходов)</a:t>
          </a:r>
          <a:endParaRPr lang="ru-RU" sz="1400" b="1" dirty="0">
            <a:solidFill>
              <a:schemeClr val="tx1"/>
            </a:solidFill>
          </a:endParaRPr>
        </a:p>
      </dgm:t>
    </dgm:pt>
    <dgm:pt modelId="{1E02DF3F-A0AE-4F05-BC4B-5A44EAF1A4F6}" type="parTrans" cxnId="{21227044-21DE-4544-AD2D-F9F79D91EEF2}">
      <dgm:prSet/>
      <dgm:spPr>
        <a:gradFill rotWithShape="0">
          <a:gsLst>
            <a:gs pos="51000">
              <a:srgbClr val="FF0000"/>
            </a:gs>
            <a:gs pos="76000">
              <a:schemeClr val="bg1"/>
            </a:gs>
            <a:gs pos="100000">
              <a:schemeClr val="accent3">
                <a:lumMod val="75000"/>
              </a:schemeClr>
            </a:gs>
          </a:gsLst>
          <a:lin ang="5400000" scaled="0"/>
        </a:gradFill>
        <a:ln>
          <a:solidFill>
            <a:schemeClr val="tx1"/>
          </a:solidFill>
        </a:ln>
        <a:effectLst>
          <a:innerShdw blurRad="114300">
            <a:prstClr val="black"/>
          </a:innerShdw>
        </a:effectLst>
      </dgm:spPr>
      <dgm:t>
        <a:bodyPr/>
        <a:lstStyle/>
        <a:p>
          <a:endParaRPr lang="ru-RU"/>
        </a:p>
      </dgm:t>
    </dgm:pt>
    <dgm:pt modelId="{EB392D96-0A31-413E-BB01-EB6A3E7CC0AE}" type="sibTrans" cxnId="{21227044-21DE-4544-AD2D-F9F79D91EEF2}">
      <dgm:prSet/>
      <dgm:spPr/>
      <dgm:t>
        <a:bodyPr/>
        <a:lstStyle/>
        <a:p>
          <a:endParaRPr lang="ru-RU"/>
        </a:p>
      </dgm:t>
    </dgm:pt>
    <dgm:pt modelId="{43F7D01C-25FD-4636-8C3D-3A554842EBEE}" type="pres">
      <dgm:prSet presAssocID="{3DE5E948-2790-4A8B-B150-C1A23A74AF68}" presName="cycle" presStyleCnt="0">
        <dgm:presLayoutVars>
          <dgm:chMax val="1"/>
          <dgm:dir/>
          <dgm:animLvl val="ctr"/>
          <dgm:resizeHandles val="exact"/>
        </dgm:presLayoutVars>
      </dgm:prSet>
      <dgm:spPr/>
      <dgm:t>
        <a:bodyPr/>
        <a:lstStyle/>
        <a:p>
          <a:endParaRPr lang="ru-RU"/>
        </a:p>
      </dgm:t>
    </dgm:pt>
    <dgm:pt modelId="{C9913E43-8E46-4C4C-9559-F34A991F30F3}" type="pres">
      <dgm:prSet presAssocID="{9B6490AB-8A0B-4507-A1EC-06760F764DBB}" presName="centerShape" presStyleLbl="node0" presStyleIdx="0" presStyleCnt="1" custScaleX="99052" custScaleY="80507" custLinFactNeighborX="-695" custLinFactNeighborY="-5464"/>
      <dgm:spPr/>
      <dgm:t>
        <a:bodyPr/>
        <a:lstStyle/>
        <a:p>
          <a:endParaRPr lang="ru-RU"/>
        </a:p>
      </dgm:t>
    </dgm:pt>
    <dgm:pt modelId="{1418B305-D1A4-4E24-B4F6-007CFA0B3E99}" type="pres">
      <dgm:prSet presAssocID="{43A1FB51-CE2C-48F0-90FB-6D9811D2E3F0}" presName="parTrans" presStyleLbl="bgSibTrans2D1" presStyleIdx="0" presStyleCnt="3" custLinFactNeighborX="3622" custLinFactNeighborY="54942"/>
      <dgm:spPr/>
      <dgm:t>
        <a:bodyPr/>
        <a:lstStyle/>
        <a:p>
          <a:endParaRPr lang="ru-RU"/>
        </a:p>
      </dgm:t>
    </dgm:pt>
    <dgm:pt modelId="{B064B221-97A8-48F4-AF37-62364E038944}" type="pres">
      <dgm:prSet presAssocID="{463A2489-CC6A-472F-B8AA-A66D6ECC4FD6}" presName="node" presStyleLbl="node1" presStyleIdx="0" presStyleCnt="3" custScaleX="125710" custScaleY="183467" custRadScaleRad="124946" custRadScaleInc="18192">
        <dgm:presLayoutVars>
          <dgm:bulletEnabled val="1"/>
        </dgm:presLayoutVars>
      </dgm:prSet>
      <dgm:spPr/>
      <dgm:t>
        <a:bodyPr/>
        <a:lstStyle/>
        <a:p>
          <a:endParaRPr lang="ru-RU"/>
        </a:p>
      </dgm:t>
    </dgm:pt>
    <dgm:pt modelId="{063C90D5-8AD2-4291-AF81-6FC71710214F}" type="pres">
      <dgm:prSet presAssocID="{FEB9B3D7-BBD7-46DD-8587-E70F89E0E863}" presName="parTrans" presStyleLbl="bgSibTrans2D1" presStyleIdx="1" presStyleCnt="3" custScaleX="145461"/>
      <dgm:spPr/>
      <dgm:t>
        <a:bodyPr/>
        <a:lstStyle/>
        <a:p>
          <a:endParaRPr lang="ru-RU"/>
        </a:p>
      </dgm:t>
    </dgm:pt>
    <dgm:pt modelId="{9227AEB2-C288-42AB-91A5-A15D2FF05621}" type="pres">
      <dgm:prSet presAssocID="{1A9FD584-1426-42C1-BCB1-72199D26CE87}" presName="node" presStyleLbl="node1" presStyleIdx="1" presStyleCnt="3" custScaleX="124201" custScaleY="229646" custRadScaleRad="101601" custRadScaleInc="340">
        <dgm:presLayoutVars>
          <dgm:bulletEnabled val="1"/>
        </dgm:presLayoutVars>
      </dgm:prSet>
      <dgm:spPr/>
      <dgm:t>
        <a:bodyPr/>
        <a:lstStyle/>
        <a:p>
          <a:endParaRPr lang="ru-RU"/>
        </a:p>
      </dgm:t>
    </dgm:pt>
    <dgm:pt modelId="{DC1A9240-0D88-44BE-9631-B57F8D84DAF4}" type="pres">
      <dgm:prSet presAssocID="{1E02DF3F-A0AE-4F05-BC4B-5A44EAF1A4F6}" presName="parTrans" presStyleLbl="bgSibTrans2D1" presStyleIdx="2" presStyleCnt="3" custLinFactNeighborX="370" custLinFactNeighborY="65121"/>
      <dgm:spPr/>
      <dgm:t>
        <a:bodyPr/>
        <a:lstStyle/>
        <a:p>
          <a:endParaRPr lang="ru-RU"/>
        </a:p>
      </dgm:t>
    </dgm:pt>
    <dgm:pt modelId="{1C6F9B4F-42BC-4908-A248-26B5154AAB1E}" type="pres">
      <dgm:prSet presAssocID="{DB8F9A05-4DAB-4D9D-8911-88E970D6E7BB}" presName="node" presStyleLbl="node1" presStyleIdx="2" presStyleCnt="3" custScaleX="120517" custScaleY="177201" custRadScaleRad="123343" custRadScaleInc="-18813">
        <dgm:presLayoutVars>
          <dgm:bulletEnabled val="1"/>
        </dgm:presLayoutVars>
      </dgm:prSet>
      <dgm:spPr/>
      <dgm:t>
        <a:bodyPr/>
        <a:lstStyle/>
        <a:p>
          <a:endParaRPr lang="ru-RU"/>
        </a:p>
      </dgm:t>
    </dgm:pt>
  </dgm:ptLst>
  <dgm:cxnLst>
    <dgm:cxn modelId="{C0129ECE-569F-4DCF-AC5F-273FCEC67C8D}" type="presOf" srcId="{463A2489-CC6A-472F-B8AA-A66D6ECC4FD6}" destId="{B064B221-97A8-48F4-AF37-62364E038944}" srcOrd="0" destOrd="0" presId="urn:microsoft.com/office/officeart/2005/8/layout/radial4"/>
    <dgm:cxn modelId="{5611F874-77A1-4771-B21B-A0A84ACCD7C2}" srcId="{3DE5E948-2790-4A8B-B150-C1A23A74AF68}" destId="{9B6490AB-8A0B-4507-A1EC-06760F764DBB}" srcOrd="0" destOrd="0" parTransId="{7F6E2F12-FF99-462C-8E31-654B50616A02}" sibTransId="{022390C5-EED3-4C04-8E07-19A3CE4B10DF}"/>
    <dgm:cxn modelId="{57DDEF7D-7E35-4503-925A-A348E6318CAD}" type="presOf" srcId="{9B6490AB-8A0B-4507-A1EC-06760F764DBB}" destId="{C9913E43-8E46-4C4C-9559-F34A991F30F3}" srcOrd="0" destOrd="0" presId="urn:microsoft.com/office/officeart/2005/8/layout/radial4"/>
    <dgm:cxn modelId="{5E95F902-F8EE-47FE-933C-B3F82FDEDC13}" type="presOf" srcId="{43A1FB51-CE2C-48F0-90FB-6D9811D2E3F0}" destId="{1418B305-D1A4-4E24-B4F6-007CFA0B3E99}" srcOrd="0" destOrd="0" presId="urn:microsoft.com/office/officeart/2005/8/layout/radial4"/>
    <dgm:cxn modelId="{5F4D7C50-6BE9-4EA2-B991-A9AE38978B1A}" type="presOf" srcId="{DB8F9A05-4DAB-4D9D-8911-88E970D6E7BB}" destId="{1C6F9B4F-42BC-4908-A248-26B5154AAB1E}" srcOrd="0" destOrd="0" presId="urn:microsoft.com/office/officeart/2005/8/layout/radial4"/>
    <dgm:cxn modelId="{11BBD22A-8035-471F-9A15-0E0906DE7AA6}" type="presOf" srcId="{FEB9B3D7-BBD7-46DD-8587-E70F89E0E863}" destId="{063C90D5-8AD2-4291-AF81-6FC71710214F}" srcOrd="0" destOrd="0" presId="urn:microsoft.com/office/officeart/2005/8/layout/radial4"/>
    <dgm:cxn modelId="{5A68B900-E8B7-4549-A0DC-7CF287166FFD}" srcId="{9B6490AB-8A0B-4507-A1EC-06760F764DBB}" destId="{463A2489-CC6A-472F-B8AA-A66D6ECC4FD6}" srcOrd="0" destOrd="0" parTransId="{43A1FB51-CE2C-48F0-90FB-6D9811D2E3F0}" sibTransId="{B513C712-74E2-4883-A4C7-41588007FB40}"/>
    <dgm:cxn modelId="{EBC3C3CC-E3D1-4858-B815-A92DCFE6C414}" type="presOf" srcId="{1E02DF3F-A0AE-4F05-BC4B-5A44EAF1A4F6}" destId="{DC1A9240-0D88-44BE-9631-B57F8D84DAF4}" srcOrd="0" destOrd="0" presId="urn:microsoft.com/office/officeart/2005/8/layout/radial4"/>
    <dgm:cxn modelId="{21227044-21DE-4544-AD2D-F9F79D91EEF2}" srcId="{9B6490AB-8A0B-4507-A1EC-06760F764DBB}" destId="{DB8F9A05-4DAB-4D9D-8911-88E970D6E7BB}" srcOrd="2" destOrd="0" parTransId="{1E02DF3F-A0AE-4F05-BC4B-5A44EAF1A4F6}" sibTransId="{EB392D96-0A31-413E-BB01-EB6A3E7CC0AE}"/>
    <dgm:cxn modelId="{12468206-A810-4F3A-9FF0-A3A68A1D710A}" type="presOf" srcId="{1A9FD584-1426-42C1-BCB1-72199D26CE87}" destId="{9227AEB2-C288-42AB-91A5-A15D2FF05621}" srcOrd="0" destOrd="0" presId="urn:microsoft.com/office/officeart/2005/8/layout/radial4"/>
    <dgm:cxn modelId="{883D050F-6EB8-45E5-A07A-27EA23D70F51}" srcId="{9B6490AB-8A0B-4507-A1EC-06760F764DBB}" destId="{1A9FD584-1426-42C1-BCB1-72199D26CE87}" srcOrd="1" destOrd="0" parTransId="{FEB9B3D7-BBD7-46DD-8587-E70F89E0E863}" sibTransId="{FE18F15C-152A-41BA-88A0-4BB7D8BCF958}"/>
    <dgm:cxn modelId="{9EF27C0B-5149-4658-B971-25F28C1409F4}" type="presOf" srcId="{3DE5E948-2790-4A8B-B150-C1A23A74AF68}" destId="{43F7D01C-25FD-4636-8C3D-3A554842EBEE}" srcOrd="0" destOrd="0" presId="urn:microsoft.com/office/officeart/2005/8/layout/radial4"/>
    <dgm:cxn modelId="{C8494976-68A9-41EE-B7E6-42DB26E83207}" type="presParOf" srcId="{43F7D01C-25FD-4636-8C3D-3A554842EBEE}" destId="{C9913E43-8E46-4C4C-9559-F34A991F30F3}" srcOrd="0" destOrd="0" presId="urn:microsoft.com/office/officeart/2005/8/layout/radial4"/>
    <dgm:cxn modelId="{4BF6965E-80DD-4B22-B533-CF9FDBD49484}" type="presParOf" srcId="{43F7D01C-25FD-4636-8C3D-3A554842EBEE}" destId="{1418B305-D1A4-4E24-B4F6-007CFA0B3E99}" srcOrd="1" destOrd="0" presId="urn:microsoft.com/office/officeart/2005/8/layout/radial4"/>
    <dgm:cxn modelId="{5F367987-06DD-4D5A-8342-753C9FD6DB04}" type="presParOf" srcId="{43F7D01C-25FD-4636-8C3D-3A554842EBEE}" destId="{B064B221-97A8-48F4-AF37-62364E038944}" srcOrd="2" destOrd="0" presId="urn:microsoft.com/office/officeart/2005/8/layout/radial4"/>
    <dgm:cxn modelId="{DEAD2B1D-3F3C-4F08-8B5F-A21272549579}" type="presParOf" srcId="{43F7D01C-25FD-4636-8C3D-3A554842EBEE}" destId="{063C90D5-8AD2-4291-AF81-6FC71710214F}" srcOrd="3" destOrd="0" presId="urn:microsoft.com/office/officeart/2005/8/layout/radial4"/>
    <dgm:cxn modelId="{12095FEC-FBEC-4108-9A2B-13840A4F74CA}" type="presParOf" srcId="{43F7D01C-25FD-4636-8C3D-3A554842EBEE}" destId="{9227AEB2-C288-42AB-91A5-A15D2FF05621}" srcOrd="4" destOrd="0" presId="urn:microsoft.com/office/officeart/2005/8/layout/radial4"/>
    <dgm:cxn modelId="{7F4DE497-2566-4E93-826C-90268F23666F}" type="presParOf" srcId="{43F7D01C-25FD-4636-8C3D-3A554842EBEE}" destId="{DC1A9240-0D88-44BE-9631-B57F8D84DAF4}" srcOrd="5" destOrd="0" presId="urn:microsoft.com/office/officeart/2005/8/layout/radial4"/>
    <dgm:cxn modelId="{2F2E8942-1865-4DE0-8079-C4BE1411018E}" type="presParOf" srcId="{43F7D01C-25FD-4636-8C3D-3A554842EBEE}" destId="{1C6F9B4F-42BC-4908-A248-26B5154AAB1E}"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FFB0E5-AEFD-4587-AB55-F8AF28230E3D}"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ru-RU"/>
        </a:p>
      </dgm:t>
    </dgm:pt>
    <dgm:pt modelId="{05D356F4-3E4F-4312-9930-123EFFFF5528}">
      <dgm:prSet phldrT="[Текст]" custT="1"/>
      <dgm:spPr>
        <a:gradFill flip="none" rotWithShape="1">
          <a:gsLst>
            <a:gs pos="0">
              <a:srgbClr val="92D050"/>
            </a:gs>
            <a:gs pos="55000">
              <a:schemeClr val="accent1">
                <a:tint val="44500"/>
                <a:satMod val="160000"/>
              </a:schemeClr>
            </a:gs>
            <a:gs pos="98000">
              <a:schemeClr val="accent1"/>
            </a:gs>
          </a:gsLst>
          <a:lin ang="16200000" scaled="1"/>
          <a:tileRect/>
        </a:gradFill>
        <a:ln>
          <a:solidFill>
            <a:srgbClr val="FF0000"/>
          </a:solidFill>
        </a:ln>
        <a:effectLst>
          <a:innerShdw blurRad="114300">
            <a:prstClr val="black"/>
          </a:innerShdw>
          <a:reflection blurRad="6350" stA="50000" endA="300" endPos="55500" dist="50800" dir="5400000" sy="-100000" algn="bl" rotWithShape="0"/>
        </a:effectLst>
      </dgm:spPr>
      <dgm:t>
        <a:bodyPr/>
        <a:lstStyle/>
        <a:p>
          <a:r>
            <a:rPr lang="ru-RU" sz="2000" b="1" u="sng" dirty="0" smtClean="0">
              <a:solidFill>
                <a:schemeClr val="tx1"/>
              </a:solidFill>
            </a:rPr>
            <a:t>Расходы бюджета </a:t>
          </a:r>
        </a:p>
        <a:p>
          <a:r>
            <a:rPr lang="ru-RU" sz="2000" b="1" u="sng" dirty="0" smtClean="0">
              <a:solidFill>
                <a:schemeClr val="tx1"/>
              </a:solidFill>
            </a:rPr>
            <a:t>ВСЕГО</a:t>
          </a:r>
        </a:p>
        <a:p>
          <a:r>
            <a:rPr lang="ru-RU" sz="2000" b="1" u="sng" dirty="0" smtClean="0">
              <a:solidFill>
                <a:schemeClr val="tx1"/>
              </a:solidFill>
            </a:rPr>
            <a:t>91713,00 </a:t>
          </a:r>
          <a:r>
            <a:rPr lang="ru-RU" sz="2000" b="1" u="sng" dirty="0" smtClean="0">
              <a:solidFill>
                <a:schemeClr val="tx1"/>
              </a:solidFill>
            </a:rPr>
            <a:t>тыс. рублей</a:t>
          </a:r>
          <a:endParaRPr lang="ru-RU" sz="2000" b="1" u="sng" dirty="0" smtClean="0">
            <a:solidFill>
              <a:schemeClr val="tx1"/>
            </a:solidFill>
            <a:latin typeface="Times New Roman" pitchFamily="18" charset="0"/>
            <a:cs typeface="Times New Roman" pitchFamily="18" charset="0"/>
          </a:endParaRPr>
        </a:p>
      </dgm:t>
    </dgm:pt>
    <dgm:pt modelId="{CA8FC679-02F9-482B-BD2F-9049C8425C75}" type="sibTrans" cxnId="{818AD18A-A80A-43DF-B1C9-EF194D200F09}">
      <dgm:prSet/>
      <dgm:spPr/>
      <dgm:t>
        <a:bodyPr/>
        <a:lstStyle/>
        <a:p>
          <a:endParaRPr lang="ru-RU"/>
        </a:p>
      </dgm:t>
    </dgm:pt>
    <dgm:pt modelId="{62517D48-992E-4BC7-A0B2-92CD2426E6F7}" type="parTrans" cxnId="{818AD18A-A80A-43DF-B1C9-EF194D200F09}">
      <dgm:prSet/>
      <dgm:spPr/>
      <dgm:t>
        <a:bodyPr/>
        <a:lstStyle/>
        <a:p>
          <a:endParaRPr lang="ru-RU"/>
        </a:p>
      </dgm:t>
    </dgm:pt>
    <dgm:pt modelId="{0C526150-4D26-4359-B00A-5A77636DDF96}">
      <dgm:prSet phldrT="[Текст]" phldr="1" custScaleX="128835" custScaleY="84936" custRadScaleRad="136656" custRadScaleInc="220087"/>
      <dgm:spPr>
        <a:ln>
          <a:solidFill>
            <a:srgbClr val="FF0000"/>
          </a:solidFill>
        </a:ln>
        <a:effectLst>
          <a:innerShdw blurRad="63500" dist="50800" dir="8100000">
            <a:prstClr val="black">
              <a:alpha val="50000"/>
            </a:prstClr>
          </a:innerShdw>
        </a:effectLst>
        <a:scene3d>
          <a:camera prst="perspectiveHeroicExtremeRightFacing"/>
          <a:lightRig rig="threePt" dir="t"/>
        </a:scene3d>
      </dgm:spPr>
      <dgm:t>
        <a:bodyPr/>
        <a:lstStyle/>
        <a:p>
          <a:endParaRPr lang="ru-RU" dirty="0"/>
        </a:p>
      </dgm:t>
    </dgm:pt>
    <dgm:pt modelId="{6AB1A8B4-E937-4494-AFD5-EA82683F1485}" type="parTrans" cxnId="{25EA03BB-7F0A-4D46-B312-966B3B25436A}">
      <dgm:prSet/>
      <dgm:spPr/>
      <dgm:t>
        <a:bodyPr/>
        <a:lstStyle/>
        <a:p>
          <a:endParaRPr lang="ru-RU"/>
        </a:p>
      </dgm:t>
    </dgm:pt>
    <dgm:pt modelId="{024AD2BC-F691-4892-938E-E0AB5DD12BB7}" type="sibTrans" cxnId="{25EA03BB-7F0A-4D46-B312-966B3B25436A}">
      <dgm:prSet/>
      <dgm:spPr/>
      <dgm:t>
        <a:bodyPr/>
        <a:lstStyle/>
        <a:p>
          <a:endParaRPr lang="ru-RU"/>
        </a:p>
      </dgm:t>
    </dgm:pt>
    <dgm:pt modelId="{4B9C7EC5-6939-451A-B6AE-67114938B310}" type="pres">
      <dgm:prSet presAssocID="{3AFFB0E5-AEFD-4587-AB55-F8AF28230E3D}" presName="Name0" presStyleCnt="0">
        <dgm:presLayoutVars>
          <dgm:chMax val="1"/>
          <dgm:chPref val="1"/>
          <dgm:dir/>
          <dgm:animOne val="branch"/>
          <dgm:animLvl val="lvl"/>
        </dgm:presLayoutVars>
      </dgm:prSet>
      <dgm:spPr/>
      <dgm:t>
        <a:bodyPr/>
        <a:lstStyle/>
        <a:p>
          <a:endParaRPr lang="ru-RU"/>
        </a:p>
      </dgm:t>
    </dgm:pt>
    <dgm:pt modelId="{CFC7CADD-5C8A-4CF5-B325-DD89622BF4F8}" type="pres">
      <dgm:prSet presAssocID="{05D356F4-3E4F-4312-9930-123EFFFF5528}" presName="singleCycle" presStyleCnt="0"/>
      <dgm:spPr/>
    </dgm:pt>
    <dgm:pt modelId="{B95CB320-AD5D-42E8-8DF0-821625D1553B}" type="pres">
      <dgm:prSet presAssocID="{05D356F4-3E4F-4312-9930-123EFFFF5528}" presName="singleCenter" presStyleLbl="node1" presStyleIdx="0" presStyleCnt="1" custScaleX="63896" custScaleY="58507" custLinFactNeighborX="-415" custLinFactNeighborY="-5192">
        <dgm:presLayoutVars>
          <dgm:chMax val="7"/>
          <dgm:chPref val="7"/>
        </dgm:presLayoutVars>
      </dgm:prSet>
      <dgm:spPr/>
      <dgm:t>
        <a:bodyPr/>
        <a:lstStyle/>
        <a:p>
          <a:endParaRPr lang="ru-RU"/>
        </a:p>
      </dgm:t>
    </dgm:pt>
  </dgm:ptLst>
  <dgm:cxnLst>
    <dgm:cxn modelId="{818AD18A-A80A-43DF-B1C9-EF194D200F09}" srcId="{3AFFB0E5-AEFD-4587-AB55-F8AF28230E3D}" destId="{05D356F4-3E4F-4312-9930-123EFFFF5528}" srcOrd="0" destOrd="0" parTransId="{62517D48-992E-4BC7-A0B2-92CD2426E6F7}" sibTransId="{CA8FC679-02F9-482B-BD2F-9049C8425C75}"/>
    <dgm:cxn modelId="{66A57855-99BD-4FFF-BB92-3503831FE5B5}" type="presOf" srcId="{05D356F4-3E4F-4312-9930-123EFFFF5528}" destId="{B95CB320-AD5D-42E8-8DF0-821625D1553B}" srcOrd="0" destOrd="0" presId="urn:microsoft.com/office/officeart/2008/layout/RadialCluster"/>
    <dgm:cxn modelId="{EEB77270-4735-4EEF-BF20-4667C797E47C}" type="presOf" srcId="{3AFFB0E5-AEFD-4587-AB55-F8AF28230E3D}" destId="{4B9C7EC5-6939-451A-B6AE-67114938B310}" srcOrd="0" destOrd="0" presId="urn:microsoft.com/office/officeart/2008/layout/RadialCluster"/>
    <dgm:cxn modelId="{25EA03BB-7F0A-4D46-B312-966B3B25436A}" srcId="{3AFFB0E5-AEFD-4587-AB55-F8AF28230E3D}" destId="{0C526150-4D26-4359-B00A-5A77636DDF96}" srcOrd="1" destOrd="0" parTransId="{6AB1A8B4-E937-4494-AFD5-EA82683F1485}" sibTransId="{024AD2BC-F691-4892-938E-E0AB5DD12BB7}"/>
    <dgm:cxn modelId="{AD29863F-7806-4D69-BC20-8F435E7F1792}" type="presParOf" srcId="{4B9C7EC5-6939-451A-B6AE-67114938B310}" destId="{CFC7CADD-5C8A-4CF5-B325-DD89622BF4F8}" srcOrd="0" destOrd="0" presId="urn:microsoft.com/office/officeart/2008/layout/RadialCluster"/>
    <dgm:cxn modelId="{4864583E-0A55-4367-B1A6-B50CFD6BD673}" type="presParOf" srcId="{CFC7CADD-5C8A-4CF5-B325-DD89622BF4F8}" destId="{B95CB320-AD5D-42E8-8DF0-821625D1553B}" srcOrd="0" destOrd="0" presId="urn:microsoft.com/office/officeart/2008/layout/RadialCluster"/>
  </dgm:cxnLst>
  <dgm:bg>
    <a:effectLst/>
  </dgm:bg>
  <dgm:whole>
    <a:ln w="9525" cap="flat" cmpd="sng" algn="ctr">
      <a:noFill/>
      <a:prstDash val="solid"/>
      <a:round/>
      <a:headEnd type="none" w="med" len="med"/>
      <a:tailEnd type="none" w="med" len="med"/>
    </a:ln>
    <a:effectLst/>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8A7D5F-006D-4BEA-9ABC-26596995C78E}">
      <dsp:nvSpPr>
        <dsp:cNvPr id="0" name=""/>
        <dsp:cNvSpPr/>
      </dsp:nvSpPr>
      <dsp:spPr>
        <a:xfrm>
          <a:off x="3486229" y="228595"/>
          <a:ext cx="1619173" cy="812098"/>
        </a:xfrm>
        <a:prstGeom prst="rect">
          <a:avLst/>
        </a:prstGeom>
        <a:gradFill rotWithShape="0">
          <a:gsLst>
            <a:gs pos="0">
              <a:schemeClr val="bg2">
                <a:lumMod val="75000"/>
              </a:schemeClr>
            </a:gs>
            <a:gs pos="40000">
              <a:schemeClr val="accent1">
                <a:tint val="44500"/>
                <a:satMod val="160000"/>
              </a:schemeClr>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ct val="35000"/>
            </a:spcAft>
          </a:pPr>
          <a:r>
            <a:rPr lang="ru-RU" sz="1400" b="1" kern="1200" dirty="0" smtClean="0">
              <a:solidFill>
                <a:schemeClr val="tx1"/>
              </a:solidFill>
              <a:latin typeface="Arial" pitchFamily="34" charset="0"/>
              <a:cs typeface="Arial" pitchFamily="34" charset="0"/>
            </a:rPr>
            <a:t>Рассмотрение и утверждение бюджета</a:t>
          </a:r>
          <a:endParaRPr lang="ru-RU" sz="1400" b="1" kern="1200" dirty="0">
            <a:solidFill>
              <a:schemeClr val="tx1"/>
            </a:solidFill>
            <a:latin typeface="Arial" pitchFamily="34" charset="0"/>
            <a:cs typeface="Arial" pitchFamily="34" charset="0"/>
          </a:endParaRPr>
        </a:p>
      </dsp:txBody>
      <dsp:txXfrm>
        <a:off x="3486229" y="228595"/>
        <a:ext cx="1619173" cy="812098"/>
      </dsp:txXfrm>
    </dsp:sp>
    <dsp:sp modelId="{5A044165-1FDF-45B8-881D-C09173C2E8A1}">
      <dsp:nvSpPr>
        <dsp:cNvPr id="0" name=""/>
        <dsp:cNvSpPr/>
      </dsp:nvSpPr>
      <dsp:spPr>
        <a:xfrm>
          <a:off x="1096650" y="66820"/>
          <a:ext cx="4203290" cy="4203290"/>
        </a:xfrm>
        <a:prstGeom prst="circularArrow">
          <a:avLst>
            <a:gd name="adj1" fmla="val 5202"/>
            <a:gd name="adj2" fmla="val 336022"/>
            <a:gd name="adj3" fmla="val 122748"/>
            <a:gd name="adj4" fmla="val 19367250"/>
            <a:gd name="adj5" fmla="val 6069"/>
          </a:avLst>
        </a:prstGeom>
        <a:gradFill rotWithShape="0">
          <a:gsLst>
            <a:gs pos="0">
              <a:srgbClr val="FF0000"/>
            </a:gs>
            <a:gs pos="40000">
              <a:schemeClr val="accent1">
                <a:tint val="44500"/>
                <a:satMod val="160000"/>
              </a:schemeClr>
            </a:gs>
            <a:gs pos="100000">
              <a:schemeClr val="accent3">
                <a:lumMod val="75000"/>
              </a:schemeClr>
            </a:gs>
          </a:gsLst>
          <a:lin ang="5400000" scaled="0"/>
        </a:gra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5F116F0B-8710-4BA3-9735-93D090168076}">
      <dsp:nvSpPr>
        <dsp:cNvPr id="0" name=""/>
        <dsp:cNvSpPr/>
      </dsp:nvSpPr>
      <dsp:spPr>
        <a:xfrm>
          <a:off x="4350392" y="2416584"/>
          <a:ext cx="1246217" cy="640975"/>
        </a:xfrm>
        <a:prstGeom prst="rect">
          <a:avLst/>
        </a:prstGeom>
        <a:gradFill rotWithShape="0">
          <a:gsLst>
            <a:gs pos="0">
              <a:schemeClr val="bg2">
                <a:lumMod val="75000"/>
              </a:schemeClr>
            </a:gs>
            <a:gs pos="40000">
              <a:schemeClr val="accent1">
                <a:tint val="44500"/>
                <a:satMod val="160000"/>
              </a:schemeClr>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ct val="35000"/>
            </a:spcAft>
          </a:pPr>
          <a:r>
            <a:rPr lang="ru-RU" sz="1400" b="1" kern="1200" dirty="0" smtClean="0">
              <a:solidFill>
                <a:schemeClr val="tx1"/>
              </a:solidFill>
              <a:latin typeface="Arial" pitchFamily="34" charset="0"/>
              <a:cs typeface="Arial" pitchFamily="34" charset="0"/>
            </a:rPr>
            <a:t>Исполнение бюджета</a:t>
          </a:r>
          <a:endParaRPr lang="ru-RU" sz="1400" b="1" kern="1200" dirty="0">
            <a:solidFill>
              <a:schemeClr val="tx1"/>
            </a:solidFill>
            <a:latin typeface="Arial" pitchFamily="34" charset="0"/>
            <a:cs typeface="Arial" pitchFamily="34" charset="0"/>
          </a:endParaRPr>
        </a:p>
      </dsp:txBody>
      <dsp:txXfrm>
        <a:off x="4350392" y="2416584"/>
        <a:ext cx="1246217" cy="640975"/>
      </dsp:txXfrm>
    </dsp:sp>
    <dsp:sp modelId="{5CB311D5-D9FF-44A8-BC68-B3DB0E1FC227}">
      <dsp:nvSpPr>
        <dsp:cNvPr id="0" name=""/>
        <dsp:cNvSpPr/>
      </dsp:nvSpPr>
      <dsp:spPr>
        <a:xfrm>
          <a:off x="1131002" y="8430"/>
          <a:ext cx="4203290" cy="4203290"/>
        </a:xfrm>
        <a:prstGeom prst="circularArrow">
          <a:avLst>
            <a:gd name="adj1" fmla="val 5202"/>
            <a:gd name="adj2" fmla="val 336022"/>
            <a:gd name="adj3" fmla="val 4120238"/>
            <a:gd name="adj4" fmla="val 1832215"/>
            <a:gd name="adj5" fmla="val 6069"/>
          </a:avLst>
        </a:prstGeom>
        <a:gradFill rotWithShape="0">
          <a:gsLst>
            <a:gs pos="0">
              <a:srgbClr val="FF0000"/>
            </a:gs>
            <a:gs pos="40000">
              <a:schemeClr val="bg1"/>
            </a:gs>
            <a:gs pos="100000">
              <a:schemeClr val="accent3">
                <a:lumMod val="50000"/>
              </a:schemeClr>
            </a:gs>
          </a:gsLst>
          <a:lin ang="5400000" scaled="0"/>
        </a:gradFill>
        <a:ln w="25400" cap="flat" cmpd="sng" algn="ctr">
          <a:solidFill>
            <a:schemeClr val="tx1"/>
          </a:solidFill>
          <a:prstDash val="solid"/>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C63F477F-2B93-435D-A8BF-018D8EA2B7C7}">
      <dsp:nvSpPr>
        <dsp:cNvPr id="0" name=""/>
        <dsp:cNvSpPr/>
      </dsp:nvSpPr>
      <dsp:spPr>
        <a:xfrm>
          <a:off x="2499608" y="3536840"/>
          <a:ext cx="1238559" cy="948048"/>
        </a:xfrm>
        <a:prstGeom prst="rect">
          <a:avLst/>
        </a:prstGeom>
        <a:gradFill rotWithShape="0">
          <a:gsLst>
            <a:gs pos="0">
              <a:schemeClr val="bg2">
                <a:lumMod val="75000"/>
              </a:schemeClr>
            </a:gs>
            <a:gs pos="48000">
              <a:schemeClr val="bg1"/>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ct val="35000"/>
            </a:spcAft>
          </a:pPr>
          <a:r>
            <a:rPr lang="ru-RU" sz="1400" b="1" kern="1200" dirty="0" smtClean="0">
              <a:solidFill>
                <a:schemeClr val="tx1"/>
              </a:solidFill>
              <a:latin typeface="Arial" pitchFamily="34" charset="0"/>
              <a:cs typeface="Arial" pitchFamily="34" charset="0"/>
            </a:rPr>
            <a:t>Контроль за исполнением бюджета</a:t>
          </a:r>
          <a:endParaRPr lang="ru-RU" sz="1400" b="1" kern="1200" dirty="0">
            <a:solidFill>
              <a:schemeClr val="tx1"/>
            </a:solidFill>
            <a:latin typeface="Arial" pitchFamily="34" charset="0"/>
            <a:cs typeface="Arial" pitchFamily="34" charset="0"/>
          </a:endParaRPr>
        </a:p>
      </dsp:txBody>
      <dsp:txXfrm>
        <a:off x="2499608" y="3536840"/>
        <a:ext cx="1238559" cy="948048"/>
      </dsp:txXfrm>
    </dsp:sp>
    <dsp:sp modelId="{0C0C8F12-C4C3-40CD-B3D5-824953FAACF3}">
      <dsp:nvSpPr>
        <dsp:cNvPr id="0" name=""/>
        <dsp:cNvSpPr/>
      </dsp:nvSpPr>
      <dsp:spPr>
        <a:xfrm>
          <a:off x="989802" y="35012"/>
          <a:ext cx="4203290" cy="4203290"/>
        </a:xfrm>
        <a:prstGeom prst="circularArrow">
          <a:avLst>
            <a:gd name="adj1" fmla="val 5202"/>
            <a:gd name="adj2" fmla="val 336022"/>
            <a:gd name="adj3" fmla="val 8346329"/>
            <a:gd name="adj4" fmla="val 6510263"/>
            <a:gd name="adj5" fmla="val 6069"/>
          </a:avLst>
        </a:prstGeom>
        <a:gradFill rotWithShape="0">
          <a:gsLst>
            <a:gs pos="0">
              <a:srgbClr val="FF0000"/>
            </a:gs>
            <a:gs pos="40000">
              <a:schemeClr val="bg1"/>
            </a:gs>
            <a:gs pos="100000">
              <a:schemeClr val="accent3">
                <a:lumMod val="50000"/>
              </a:schemeClr>
            </a:gs>
          </a:gsLst>
          <a:lin ang="5400000" scaled="0"/>
        </a:gradFill>
        <a:ln w="25400" cap="flat" cmpd="sng" algn="ctr">
          <a:solidFill>
            <a:schemeClr val="tx1"/>
          </a:solidFill>
          <a:prstDash val="solid"/>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EA6D6A5F-830B-4016-92AB-5916328771A5}">
      <dsp:nvSpPr>
        <dsp:cNvPr id="0" name=""/>
        <dsp:cNvSpPr/>
      </dsp:nvSpPr>
      <dsp:spPr>
        <a:xfrm>
          <a:off x="719728" y="2260081"/>
          <a:ext cx="1224970" cy="954001"/>
        </a:xfrm>
        <a:prstGeom prst="rect">
          <a:avLst/>
        </a:prstGeom>
        <a:gradFill rotWithShape="0">
          <a:gsLst>
            <a:gs pos="0">
              <a:schemeClr val="bg2">
                <a:lumMod val="75000"/>
              </a:schemeClr>
            </a:gs>
            <a:gs pos="48000">
              <a:schemeClr val="bg1"/>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ct val="35000"/>
            </a:spcAft>
          </a:pPr>
          <a:r>
            <a:rPr lang="ru-RU" sz="1400" b="1" kern="1200" dirty="0" smtClean="0">
              <a:solidFill>
                <a:schemeClr val="tx1"/>
              </a:solidFill>
              <a:latin typeface="Arial" pitchFamily="34" charset="0"/>
              <a:cs typeface="Arial" pitchFamily="34" charset="0"/>
            </a:rPr>
            <a:t>Отчет об исполнении бюджета</a:t>
          </a:r>
          <a:endParaRPr lang="ru-RU" sz="1400" b="1" kern="1200" dirty="0">
            <a:solidFill>
              <a:schemeClr val="tx1"/>
            </a:solidFill>
            <a:latin typeface="Arial" pitchFamily="34" charset="0"/>
            <a:cs typeface="Arial" pitchFamily="34" charset="0"/>
          </a:endParaRPr>
        </a:p>
      </dsp:txBody>
      <dsp:txXfrm>
        <a:off x="719728" y="2260081"/>
        <a:ext cx="1224970" cy="954001"/>
      </dsp:txXfrm>
    </dsp:sp>
    <dsp:sp modelId="{78DC0811-6BC0-4448-9A1C-945055CCAEE6}">
      <dsp:nvSpPr>
        <dsp:cNvPr id="0" name=""/>
        <dsp:cNvSpPr/>
      </dsp:nvSpPr>
      <dsp:spPr>
        <a:xfrm>
          <a:off x="992705" y="-42834"/>
          <a:ext cx="4203290" cy="4203290"/>
        </a:xfrm>
        <a:prstGeom prst="circularArrow">
          <a:avLst>
            <a:gd name="adj1" fmla="val 5202"/>
            <a:gd name="adj2" fmla="val 336022"/>
            <a:gd name="adj3" fmla="val 12255434"/>
            <a:gd name="adj4" fmla="val 10428231"/>
            <a:gd name="adj5" fmla="val 6069"/>
          </a:avLst>
        </a:prstGeom>
        <a:gradFill rotWithShape="0">
          <a:gsLst>
            <a:gs pos="0">
              <a:srgbClr val="FF0000"/>
            </a:gs>
            <a:gs pos="48000">
              <a:schemeClr val="bg1"/>
            </a:gs>
            <a:gs pos="100000">
              <a:schemeClr val="accent3">
                <a:lumMod val="50000"/>
              </a:schemeClr>
            </a:gs>
          </a:gsLst>
          <a:lin ang="5400000" scaled="0"/>
        </a:gradFill>
        <a:ln w="25400" cap="flat" cmpd="sng" algn="ctr">
          <a:solidFill>
            <a:schemeClr val="tx1"/>
          </a:solidFill>
          <a:prstDash val="solid"/>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58DB0CC2-E164-4E3C-B114-31A80891FE46}">
      <dsp:nvSpPr>
        <dsp:cNvPr id="0" name=""/>
        <dsp:cNvSpPr/>
      </dsp:nvSpPr>
      <dsp:spPr>
        <a:xfrm>
          <a:off x="1219197" y="228603"/>
          <a:ext cx="1288409" cy="901830"/>
        </a:xfrm>
        <a:prstGeom prst="rect">
          <a:avLst/>
        </a:prstGeom>
        <a:gradFill rotWithShape="0">
          <a:gsLst>
            <a:gs pos="0">
              <a:schemeClr val="bg2">
                <a:lumMod val="75000"/>
              </a:schemeClr>
            </a:gs>
            <a:gs pos="48000">
              <a:schemeClr val="bg1"/>
            </a:gs>
            <a:gs pos="100000">
              <a:schemeClr val="accent3">
                <a:lumMod val="75000"/>
              </a:schemeClr>
            </a:gs>
          </a:gsLst>
          <a:lin ang="5400000" scaled="0"/>
        </a:gradFill>
        <a:ln>
          <a:solidFill>
            <a:schemeClr val="tx1"/>
          </a:solidFill>
        </a:ln>
        <a:effectLst>
          <a:innerShdw blurRad="63500" dist="50800" dir="8100000">
            <a:prstClr val="black">
              <a:alpha val="50000"/>
            </a:prstClr>
          </a:innerShdw>
          <a:reflection blurRad="6350" stA="50000" endA="300" endPos="55500" dist="50800" dir="5400000" sy="-100000" algn="bl" rotWithShape="0"/>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ct val="35000"/>
            </a:spcAft>
          </a:pPr>
          <a:r>
            <a:rPr lang="ru-RU" sz="1400" b="1" kern="1200" dirty="0" smtClean="0">
              <a:solidFill>
                <a:schemeClr val="tx1"/>
              </a:solidFill>
              <a:latin typeface="Arial" pitchFamily="34" charset="0"/>
              <a:cs typeface="Arial" pitchFamily="34" charset="0"/>
            </a:rPr>
            <a:t>Составление проекта бюджета</a:t>
          </a:r>
          <a:endParaRPr lang="ru-RU" sz="1400" b="1" kern="1200" dirty="0">
            <a:solidFill>
              <a:schemeClr val="tx1"/>
            </a:solidFill>
            <a:latin typeface="Arial" pitchFamily="34" charset="0"/>
            <a:cs typeface="Arial" pitchFamily="34" charset="0"/>
          </a:endParaRPr>
        </a:p>
      </dsp:txBody>
      <dsp:txXfrm>
        <a:off x="1219197" y="228603"/>
        <a:ext cx="1288409" cy="901830"/>
      </dsp:txXfrm>
    </dsp:sp>
    <dsp:sp modelId="{3D596900-9661-4F79-92B9-6B021D03520D}">
      <dsp:nvSpPr>
        <dsp:cNvPr id="0" name=""/>
        <dsp:cNvSpPr/>
      </dsp:nvSpPr>
      <dsp:spPr>
        <a:xfrm>
          <a:off x="984965" y="-14170"/>
          <a:ext cx="4203290" cy="4203290"/>
        </a:xfrm>
        <a:prstGeom prst="circularArrow">
          <a:avLst>
            <a:gd name="adj1" fmla="val 5202"/>
            <a:gd name="adj2" fmla="val 336022"/>
            <a:gd name="adj3" fmla="val 16606438"/>
            <a:gd name="adj4" fmla="val 15114662"/>
            <a:gd name="adj5" fmla="val 6069"/>
          </a:avLst>
        </a:prstGeom>
        <a:gradFill rotWithShape="0">
          <a:gsLst>
            <a:gs pos="0">
              <a:srgbClr val="FF0000"/>
            </a:gs>
            <a:gs pos="49000">
              <a:schemeClr val="bg2"/>
            </a:gs>
            <a:gs pos="100000">
              <a:schemeClr val="accent3">
                <a:lumMod val="50000"/>
              </a:schemeClr>
            </a:gs>
          </a:gsLst>
          <a:lin ang="5400000" scaled="0"/>
        </a:gradFill>
        <a:ln w="25400" cap="flat" cmpd="sng" algn="ctr">
          <a:solidFill>
            <a:schemeClr val="tx1"/>
          </a:solidFill>
          <a:prstDash val="solid"/>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913E43-8E46-4C4C-9559-F34A991F30F3}">
      <dsp:nvSpPr>
        <dsp:cNvPr id="0" name=""/>
        <dsp:cNvSpPr/>
      </dsp:nvSpPr>
      <dsp:spPr>
        <a:xfrm>
          <a:off x="3163206" y="3686164"/>
          <a:ext cx="2323201" cy="1888240"/>
        </a:xfrm>
        <a:prstGeom prst="ellipse">
          <a:avLst/>
        </a:prstGeom>
        <a:gradFill rotWithShape="0">
          <a:gsLst>
            <a:gs pos="2000">
              <a:schemeClr val="accent6">
                <a:lumMod val="75000"/>
              </a:schemeClr>
            </a:gs>
            <a:gs pos="48000">
              <a:schemeClr val="bg1"/>
            </a:gs>
            <a:gs pos="100000">
              <a:schemeClr val="accent1"/>
            </a:gs>
          </a:gsLst>
          <a:lin ang="5400000" scaled="0"/>
        </a:gradFill>
        <a:ln w="25400" cap="flat" cmpd="sng" algn="ctr">
          <a:solidFill>
            <a:schemeClr val="tx1"/>
          </a:solidFill>
          <a:prstDash val="solid"/>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1" kern="1200" dirty="0" smtClean="0">
              <a:solidFill>
                <a:schemeClr val="tx1"/>
              </a:solidFill>
            </a:rPr>
            <a:t>ДОХОДЫ БЮДЖЕТА</a:t>
          </a:r>
          <a:endParaRPr lang="ru-RU" sz="2400" b="1" kern="1200" dirty="0">
            <a:solidFill>
              <a:schemeClr val="tx1"/>
            </a:solidFill>
          </a:endParaRPr>
        </a:p>
      </dsp:txBody>
      <dsp:txXfrm>
        <a:off x="3163206" y="3686164"/>
        <a:ext cx="2323201" cy="1888240"/>
      </dsp:txXfrm>
    </dsp:sp>
    <dsp:sp modelId="{1418B305-D1A4-4E24-B4F6-007CFA0B3E99}">
      <dsp:nvSpPr>
        <dsp:cNvPr id="0" name=""/>
        <dsp:cNvSpPr/>
      </dsp:nvSpPr>
      <dsp:spPr>
        <a:xfrm rot="13359620">
          <a:off x="1134305" y="2907301"/>
          <a:ext cx="2770445" cy="668449"/>
        </a:xfrm>
        <a:prstGeom prst="leftArrow">
          <a:avLst>
            <a:gd name="adj1" fmla="val 60000"/>
            <a:gd name="adj2" fmla="val 50000"/>
          </a:avLst>
        </a:prstGeom>
        <a:gradFill rotWithShape="0">
          <a:gsLst>
            <a:gs pos="65000">
              <a:srgbClr val="FF0000"/>
            </a:gs>
            <a:gs pos="83000">
              <a:schemeClr val="bg1"/>
            </a:gs>
            <a:gs pos="100000">
              <a:schemeClr val="accent3">
                <a:lumMod val="75000"/>
              </a:schemeClr>
            </a:gs>
          </a:gsLst>
          <a:lin ang="5400000" scaled="0"/>
        </a:gradFill>
        <a:ln>
          <a:solidFill>
            <a:schemeClr val="tx1"/>
          </a:solidFill>
        </a:ln>
        <a:effectLst>
          <a:innerShdw blurRad="114300">
            <a:prstClr val="black"/>
          </a:innerShdw>
        </a:effectLst>
      </dsp:spPr>
      <dsp:style>
        <a:lnRef idx="0">
          <a:scrgbClr r="0" g="0" b="0"/>
        </a:lnRef>
        <a:fillRef idx="1">
          <a:scrgbClr r="0" g="0" b="0"/>
        </a:fillRef>
        <a:effectRef idx="0">
          <a:scrgbClr r="0" g="0" b="0"/>
        </a:effectRef>
        <a:fontRef idx="minor">
          <a:schemeClr val="lt1"/>
        </a:fontRef>
      </dsp:style>
    </dsp:sp>
    <dsp:sp modelId="{B064B221-97A8-48F4-AF37-62364E038944}">
      <dsp:nvSpPr>
        <dsp:cNvPr id="0" name=""/>
        <dsp:cNvSpPr/>
      </dsp:nvSpPr>
      <dsp:spPr>
        <a:xfrm>
          <a:off x="0" y="300391"/>
          <a:ext cx="2801025" cy="3270356"/>
        </a:xfrm>
        <a:prstGeom prst="roundRect">
          <a:avLst>
            <a:gd name="adj" fmla="val 10000"/>
          </a:avLst>
        </a:prstGeom>
        <a:gradFill rotWithShape="0">
          <a:gsLst>
            <a:gs pos="0">
              <a:schemeClr val="accent1"/>
            </a:gs>
            <a:gs pos="52000">
              <a:schemeClr val="bg1"/>
            </a:gs>
            <a:gs pos="100000">
              <a:schemeClr val="accent6">
                <a:lumMod val="75000"/>
              </a:schemeClr>
            </a:gs>
          </a:gsLst>
          <a:lin ang="5400000" scaled="0"/>
        </a:gradFill>
        <a:ln w="25400" cap="flat" cmpd="sng" algn="ctr">
          <a:solidFill>
            <a:schemeClr val="tx1"/>
          </a:solidFill>
          <a:prstDash val="solid"/>
        </a:ln>
        <a:effectLst>
          <a:innerShdw blurRad="63500" dist="50800" dir="13500000">
            <a:prstClr val="black">
              <a:alpha val="50000"/>
            </a:prstClr>
          </a:innerShdw>
        </a:effectLst>
        <a:scene3d>
          <a:camera prst="perspectiveRigh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977900">
            <a:lnSpc>
              <a:spcPct val="90000"/>
            </a:lnSpc>
            <a:spcBef>
              <a:spcPct val="0"/>
            </a:spcBef>
            <a:spcAft>
              <a:spcPct val="35000"/>
            </a:spcAft>
          </a:pPr>
          <a:r>
            <a:rPr lang="ru-RU" sz="2200" b="1" kern="1200" dirty="0" smtClean="0">
              <a:solidFill>
                <a:schemeClr val="tx1"/>
              </a:solidFill>
            </a:rPr>
            <a:t>Налоговые доходы</a:t>
          </a:r>
          <a:r>
            <a:rPr lang="ru-RU" sz="2400" b="1" kern="1200" dirty="0" smtClean="0">
              <a:solidFill>
                <a:schemeClr val="tx1"/>
              </a:solidFill>
            </a:rPr>
            <a:t>  </a:t>
          </a:r>
        </a:p>
        <a:p>
          <a:pPr lvl="0" algn="l" defTabSz="977900">
            <a:lnSpc>
              <a:spcPct val="90000"/>
            </a:lnSpc>
            <a:spcBef>
              <a:spcPct val="0"/>
            </a:spcBef>
            <a:spcAft>
              <a:spcPct val="35000"/>
            </a:spcAft>
          </a:pPr>
          <a:r>
            <a:rPr lang="ru-RU" sz="1400" b="1" kern="1200" dirty="0" smtClean="0">
              <a:solidFill>
                <a:schemeClr val="tx1"/>
              </a:solidFill>
            </a:rPr>
            <a:t>Поступления от уплаты налогов, установленных Налоговым кодексом Российской Федерации, например:</a:t>
          </a:r>
        </a:p>
        <a:p>
          <a:pPr lvl="0" defTabSz="977900">
            <a:lnSpc>
              <a:spcPct val="100000"/>
            </a:lnSpc>
            <a:spcBef>
              <a:spcPct val="0"/>
            </a:spcBef>
            <a:spcAft>
              <a:spcPct val="35000"/>
            </a:spcAft>
          </a:pPr>
          <a:r>
            <a:rPr lang="ru-RU" sz="1400" b="1" kern="1200" dirty="0" smtClean="0">
              <a:solidFill>
                <a:schemeClr val="tx1"/>
              </a:solidFill>
            </a:rPr>
            <a:t>-  налог на доходы  физических лиц;</a:t>
          </a:r>
        </a:p>
        <a:p>
          <a:pPr lvl="0" defTabSz="977900">
            <a:lnSpc>
              <a:spcPct val="100000"/>
            </a:lnSpc>
            <a:spcBef>
              <a:spcPct val="0"/>
            </a:spcBef>
            <a:spcAft>
              <a:spcPct val="35000"/>
            </a:spcAft>
          </a:pPr>
          <a:r>
            <a:rPr lang="ru-RU" sz="1400" b="1" kern="1200" dirty="0" smtClean="0">
              <a:solidFill>
                <a:schemeClr val="tx1"/>
              </a:solidFill>
            </a:rPr>
            <a:t>- налог на имущество;</a:t>
          </a:r>
        </a:p>
        <a:p>
          <a:pPr lvl="0" defTabSz="977900">
            <a:lnSpc>
              <a:spcPct val="100000"/>
            </a:lnSpc>
            <a:spcBef>
              <a:spcPct val="0"/>
            </a:spcBef>
            <a:spcAft>
              <a:spcPct val="35000"/>
            </a:spcAft>
          </a:pPr>
          <a:r>
            <a:rPr lang="ru-RU" sz="1400" b="1" kern="1200" dirty="0" smtClean="0">
              <a:solidFill>
                <a:schemeClr val="tx1"/>
              </a:solidFill>
            </a:rPr>
            <a:t>-земельный налог;</a:t>
          </a:r>
        </a:p>
        <a:p>
          <a:pPr lvl="0" defTabSz="977900">
            <a:lnSpc>
              <a:spcPct val="100000"/>
            </a:lnSpc>
            <a:spcBef>
              <a:spcPct val="0"/>
            </a:spcBef>
            <a:spcAft>
              <a:spcPct val="35000"/>
            </a:spcAft>
          </a:pPr>
          <a:r>
            <a:rPr lang="ru-RU" sz="1400" b="1" kern="1200" dirty="0" smtClean="0">
              <a:solidFill>
                <a:schemeClr val="tx1"/>
              </a:solidFill>
            </a:rPr>
            <a:t>-единый сельскохозяйственный налог</a:t>
          </a:r>
        </a:p>
      </dsp:txBody>
      <dsp:txXfrm>
        <a:off x="0" y="300391"/>
        <a:ext cx="2801025" cy="3270356"/>
      </dsp:txXfrm>
    </dsp:sp>
    <dsp:sp modelId="{063C90D5-8AD2-4291-AF81-6FC71710214F}">
      <dsp:nvSpPr>
        <dsp:cNvPr id="0" name=""/>
        <dsp:cNvSpPr/>
      </dsp:nvSpPr>
      <dsp:spPr>
        <a:xfrm rot="16267600">
          <a:off x="2920775" y="2243712"/>
          <a:ext cx="2888788" cy="668449"/>
        </a:xfrm>
        <a:prstGeom prst="leftArrow">
          <a:avLst>
            <a:gd name="adj1" fmla="val 60000"/>
            <a:gd name="adj2" fmla="val 50000"/>
          </a:avLst>
        </a:prstGeom>
        <a:gradFill rotWithShape="0">
          <a:gsLst>
            <a:gs pos="75000">
              <a:srgbClr val="FF0000"/>
            </a:gs>
            <a:gs pos="88000">
              <a:schemeClr val="bg1"/>
            </a:gs>
            <a:gs pos="100000">
              <a:schemeClr val="accent3">
                <a:lumMod val="75000"/>
              </a:schemeClr>
            </a:gs>
          </a:gsLst>
          <a:lin ang="5400000" scaled="0"/>
        </a:gradFill>
        <a:ln>
          <a:solidFill>
            <a:schemeClr val="tx1"/>
          </a:solidFill>
        </a:ln>
        <a:effectLst>
          <a:innerShdw blurRad="114300">
            <a:prstClr val="black"/>
          </a:innerShdw>
        </a:effectLst>
      </dsp:spPr>
      <dsp:style>
        <a:lnRef idx="0">
          <a:scrgbClr r="0" g="0" b="0"/>
        </a:lnRef>
        <a:fillRef idx="1">
          <a:scrgbClr r="0" g="0" b="0"/>
        </a:fillRef>
        <a:effectRef idx="0">
          <a:scrgbClr r="0" g="0" b="0"/>
        </a:effectRef>
        <a:fontRef idx="minor">
          <a:schemeClr val="lt1"/>
        </a:fontRef>
      </dsp:style>
    </dsp:sp>
    <dsp:sp modelId="{9227AEB2-C288-42AB-91A5-A15D2FF05621}">
      <dsp:nvSpPr>
        <dsp:cNvPr id="0" name=""/>
        <dsp:cNvSpPr/>
      </dsp:nvSpPr>
      <dsp:spPr>
        <a:xfrm>
          <a:off x="3000993" y="-461603"/>
          <a:ext cx="2767402" cy="4093511"/>
        </a:xfrm>
        <a:prstGeom prst="roundRect">
          <a:avLst>
            <a:gd name="adj" fmla="val 10000"/>
          </a:avLst>
        </a:prstGeom>
        <a:gradFill rotWithShape="0">
          <a:gsLst>
            <a:gs pos="0">
              <a:schemeClr val="accent1"/>
            </a:gs>
            <a:gs pos="51000">
              <a:schemeClr val="bg1"/>
            </a:gs>
            <a:gs pos="100000">
              <a:schemeClr val="accent6">
                <a:lumMod val="75000"/>
              </a:schemeClr>
            </a:gs>
          </a:gsLst>
          <a:lin ang="5400000" scaled="0"/>
        </a:gradFill>
        <a:ln w="25400" cap="flat" cmpd="sng" algn="ctr">
          <a:solidFill>
            <a:schemeClr val="tx1"/>
          </a:solidFill>
          <a:prstDash val="solid"/>
        </a:ln>
        <a:effectLst>
          <a:innerShdw blurRad="63500" dist="50800" dir="8100000">
            <a:prstClr val="black">
              <a:alpha val="50000"/>
            </a:prstClr>
          </a:inn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l" defTabSz="889000">
            <a:lnSpc>
              <a:spcPct val="90000"/>
            </a:lnSpc>
            <a:spcBef>
              <a:spcPct val="0"/>
            </a:spcBef>
            <a:spcAft>
              <a:spcPct val="35000"/>
            </a:spcAft>
          </a:pPr>
          <a:r>
            <a:rPr lang="ru-RU" sz="2000" b="1" kern="1200" dirty="0" smtClean="0">
              <a:solidFill>
                <a:schemeClr val="tx1"/>
              </a:solidFill>
            </a:rPr>
            <a:t>Неналоговые доходы</a:t>
          </a:r>
        </a:p>
        <a:p>
          <a:pPr lvl="0" algn="l" defTabSz="889000">
            <a:lnSpc>
              <a:spcPct val="100000"/>
            </a:lnSpc>
            <a:spcBef>
              <a:spcPct val="0"/>
            </a:spcBef>
            <a:spcAft>
              <a:spcPct val="35000"/>
            </a:spcAft>
          </a:pPr>
          <a:r>
            <a:rPr lang="ru-RU" sz="1400" b="1" kern="1200" dirty="0" smtClean="0">
              <a:solidFill>
                <a:schemeClr val="tx1"/>
              </a:solidFill>
            </a:rPr>
            <a:t>Доходы от использования имущества, находящегося в </a:t>
          </a:r>
          <a:r>
            <a:rPr lang="ru-RU" sz="1400" b="1" kern="1200" dirty="0" err="1" smtClean="0">
              <a:solidFill>
                <a:schemeClr val="tx1"/>
              </a:solidFill>
            </a:rPr>
            <a:t>в</a:t>
          </a:r>
          <a:r>
            <a:rPr lang="ru-RU" sz="1400" b="1" kern="1200" dirty="0" smtClean="0">
              <a:solidFill>
                <a:schemeClr val="tx1"/>
              </a:solidFill>
            </a:rPr>
            <a:t> государственной и муниципальной собственности;</a:t>
          </a:r>
        </a:p>
        <a:p>
          <a:pPr lvl="0" algn="l" defTabSz="889000">
            <a:lnSpc>
              <a:spcPct val="100000"/>
            </a:lnSpc>
            <a:spcBef>
              <a:spcPct val="0"/>
            </a:spcBef>
            <a:spcAft>
              <a:spcPct val="35000"/>
            </a:spcAft>
          </a:pPr>
          <a:r>
            <a:rPr lang="ru-RU" sz="1400" b="1" kern="1200" dirty="0" smtClean="0">
              <a:solidFill>
                <a:schemeClr val="tx1"/>
              </a:solidFill>
            </a:rPr>
            <a:t>Доходы от продажи материальных и нематериальных активов;</a:t>
          </a:r>
        </a:p>
        <a:p>
          <a:pPr lvl="0" algn="l" defTabSz="889000">
            <a:lnSpc>
              <a:spcPct val="100000"/>
            </a:lnSpc>
            <a:spcBef>
              <a:spcPct val="0"/>
            </a:spcBef>
            <a:spcAft>
              <a:spcPct val="35000"/>
            </a:spcAft>
          </a:pPr>
          <a:r>
            <a:rPr lang="ru-RU" sz="1400" b="1" kern="1200" dirty="0" smtClean="0">
              <a:solidFill>
                <a:schemeClr val="tx1"/>
              </a:solidFill>
            </a:rPr>
            <a:t>Штрафы, санкции, возмещение ущерба</a:t>
          </a:r>
          <a:endParaRPr lang="ru-RU" sz="1400" b="1" kern="1200" dirty="0">
            <a:solidFill>
              <a:schemeClr val="tx1"/>
            </a:solidFill>
          </a:endParaRPr>
        </a:p>
      </dsp:txBody>
      <dsp:txXfrm>
        <a:off x="3000993" y="-461603"/>
        <a:ext cx="2767402" cy="4093511"/>
      </dsp:txXfrm>
    </dsp:sp>
    <dsp:sp modelId="{DC1A9240-0D88-44BE-9631-B57F8D84DAF4}">
      <dsp:nvSpPr>
        <dsp:cNvPr id="0" name=""/>
        <dsp:cNvSpPr/>
      </dsp:nvSpPr>
      <dsp:spPr>
        <a:xfrm rot="19074971">
          <a:off x="4873754" y="2989057"/>
          <a:ext cx="2781368" cy="668449"/>
        </a:xfrm>
        <a:prstGeom prst="leftArrow">
          <a:avLst>
            <a:gd name="adj1" fmla="val 60000"/>
            <a:gd name="adj2" fmla="val 50000"/>
          </a:avLst>
        </a:prstGeom>
        <a:gradFill rotWithShape="0">
          <a:gsLst>
            <a:gs pos="51000">
              <a:srgbClr val="FF0000"/>
            </a:gs>
            <a:gs pos="76000">
              <a:schemeClr val="bg1"/>
            </a:gs>
            <a:gs pos="100000">
              <a:schemeClr val="accent3">
                <a:lumMod val="75000"/>
              </a:schemeClr>
            </a:gs>
          </a:gsLst>
          <a:lin ang="5400000" scaled="0"/>
        </a:gradFill>
        <a:ln>
          <a:solidFill>
            <a:schemeClr val="tx1"/>
          </a:solidFill>
        </a:ln>
        <a:effectLst>
          <a:innerShdw blurRad="114300">
            <a:prstClr val="black"/>
          </a:innerShdw>
        </a:effectLst>
      </dsp:spPr>
      <dsp:style>
        <a:lnRef idx="0">
          <a:scrgbClr r="0" g="0" b="0"/>
        </a:lnRef>
        <a:fillRef idx="1">
          <a:scrgbClr r="0" g="0" b="0"/>
        </a:fillRef>
        <a:effectRef idx="0">
          <a:scrgbClr r="0" g="0" b="0"/>
        </a:effectRef>
        <a:fontRef idx="minor">
          <a:schemeClr val="lt1"/>
        </a:fontRef>
      </dsp:style>
    </dsp:sp>
    <dsp:sp modelId="{1C6F9B4F-42BC-4908-A248-26B5154AAB1E}">
      <dsp:nvSpPr>
        <dsp:cNvPr id="0" name=""/>
        <dsp:cNvSpPr/>
      </dsp:nvSpPr>
      <dsp:spPr>
        <a:xfrm>
          <a:off x="5943606" y="376589"/>
          <a:ext cx="2685316" cy="3158663"/>
        </a:xfrm>
        <a:prstGeom prst="roundRect">
          <a:avLst>
            <a:gd name="adj" fmla="val 10000"/>
          </a:avLst>
        </a:prstGeom>
        <a:gradFill rotWithShape="0">
          <a:gsLst>
            <a:gs pos="0">
              <a:schemeClr val="accent1"/>
            </a:gs>
            <a:gs pos="50000">
              <a:schemeClr val="bg1"/>
            </a:gs>
            <a:gs pos="100000">
              <a:schemeClr val="accent6">
                <a:lumMod val="75000"/>
              </a:schemeClr>
            </a:gs>
          </a:gsLst>
          <a:lin ang="5400000" scaled="0"/>
        </a:gradFill>
        <a:ln w="25400" cap="flat" cmpd="sng" algn="ctr">
          <a:solidFill>
            <a:schemeClr val="tx1"/>
          </a:solidFill>
          <a:prstDash val="solid"/>
        </a:ln>
        <a:effectLst>
          <a:innerShdw blurRad="63500" dist="50800" dir="8100000">
            <a:prstClr val="black">
              <a:alpha val="50000"/>
            </a:prstClr>
          </a:innerShdw>
        </a:effectLst>
        <a:scene3d>
          <a:camera prst="perspectiveLef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977900">
            <a:lnSpc>
              <a:spcPct val="90000"/>
            </a:lnSpc>
            <a:spcBef>
              <a:spcPct val="0"/>
            </a:spcBef>
            <a:spcAft>
              <a:spcPct val="35000"/>
            </a:spcAft>
          </a:pPr>
          <a:r>
            <a:rPr lang="ru-RU" sz="2200" b="1" kern="1200" dirty="0" smtClean="0">
              <a:solidFill>
                <a:schemeClr val="tx1"/>
              </a:solidFill>
            </a:rPr>
            <a:t>Безвозмездные поступления</a:t>
          </a:r>
        </a:p>
        <a:p>
          <a:pPr lvl="0" algn="l" defTabSz="977900">
            <a:lnSpc>
              <a:spcPct val="90000"/>
            </a:lnSpc>
            <a:spcBef>
              <a:spcPct val="0"/>
            </a:spcBef>
            <a:spcAft>
              <a:spcPct val="35000"/>
            </a:spcAft>
          </a:pPr>
          <a:r>
            <a:rPr lang="ru-RU" sz="1400" b="1" kern="1200" dirty="0" smtClean="0">
              <a:solidFill>
                <a:schemeClr val="tx1"/>
              </a:solidFill>
            </a:rPr>
            <a:t>Поступления от других бюджетов (межбюджетные трансферты), организаций, граждан (кроме налоговых и неналоговых доходов)</a:t>
          </a:r>
          <a:endParaRPr lang="ru-RU" sz="1400" b="1" kern="1200" dirty="0">
            <a:solidFill>
              <a:schemeClr val="tx1"/>
            </a:solidFill>
          </a:endParaRPr>
        </a:p>
      </dsp:txBody>
      <dsp:txXfrm>
        <a:off x="5943606" y="376589"/>
        <a:ext cx="2685316" cy="31586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5CB320-AD5D-42E8-8DF0-821625D1553B}">
      <dsp:nvSpPr>
        <dsp:cNvPr id="0" name=""/>
        <dsp:cNvSpPr/>
      </dsp:nvSpPr>
      <dsp:spPr>
        <a:xfrm>
          <a:off x="2743208" y="0"/>
          <a:ext cx="2970013" cy="2719522"/>
        </a:xfrm>
        <a:prstGeom prst="roundRect">
          <a:avLst/>
        </a:prstGeom>
        <a:gradFill flip="none" rotWithShape="1">
          <a:gsLst>
            <a:gs pos="0">
              <a:srgbClr val="92D050"/>
            </a:gs>
            <a:gs pos="55000">
              <a:schemeClr val="accent1">
                <a:tint val="44500"/>
                <a:satMod val="160000"/>
              </a:schemeClr>
            </a:gs>
            <a:gs pos="98000">
              <a:schemeClr val="accent1"/>
            </a:gs>
          </a:gsLst>
          <a:lin ang="16200000" scaled="1"/>
          <a:tileRect/>
        </a:gradFill>
        <a:ln w="25400" cap="flat" cmpd="sng" algn="ctr">
          <a:solidFill>
            <a:srgbClr val="FF0000"/>
          </a:solidFill>
          <a:prstDash val="solid"/>
        </a:ln>
        <a:effectLst>
          <a:innerShdw blurRad="114300">
            <a:prstClr val="black"/>
          </a:innerShdw>
          <a:reflection blurRad="6350" stA="50000" endA="300" endPos="55500" dist="508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b="1" u="sng" kern="1200" dirty="0" smtClean="0">
              <a:solidFill>
                <a:schemeClr val="tx1"/>
              </a:solidFill>
            </a:rPr>
            <a:t>Расходы бюджета </a:t>
          </a:r>
        </a:p>
        <a:p>
          <a:pPr lvl="0" algn="ctr" defTabSz="889000">
            <a:lnSpc>
              <a:spcPct val="90000"/>
            </a:lnSpc>
            <a:spcBef>
              <a:spcPct val="0"/>
            </a:spcBef>
            <a:spcAft>
              <a:spcPct val="35000"/>
            </a:spcAft>
          </a:pPr>
          <a:r>
            <a:rPr lang="ru-RU" sz="2000" b="1" u="sng" kern="1200" dirty="0" smtClean="0">
              <a:solidFill>
                <a:schemeClr val="tx1"/>
              </a:solidFill>
            </a:rPr>
            <a:t>ВСЕГО</a:t>
          </a:r>
        </a:p>
        <a:p>
          <a:pPr lvl="0" algn="ctr" defTabSz="889000">
            <a:lnSpc>
              <a:spcPct val="90000"/>
            </a:lnSpc>
            <a:spcBef>
              <a:spcPct val="0"/>
            </a:spcBef>
            <a:spcAft>
              <a:spcPct val="35000"/>
            </a:spcAft>
          </a:pPr>
          <a:r>
            <a:rPr lang="ru-RU" sz="2000" b="1" u="sng" kern="1200" dirty="0" smtClean="0">
              <a:solidFill>
                <a:schemeClr val="tx1"/>
              </a:solidFill>
            </a:rPr>
            <a:t>91713,00 </a:t>
          </a:r>
          <a:r>
            <a:rPr lang="ru-RU" sz="2000" b="1" u="sng" kern="1200" dirty="0" smtClean="0">
              <a:solidFill>
                <a:schemeClr val="tx1"/>
              </a:solidFill>
            </a:rPr>
            <a:t>тыс. рублей</a:t>
          </a:r>
          <a:endParaRPr lang="ru-RU" sz="2000" b="1" u="sng" kern="1200" dirty="0" smtClean="0">
            <a:solidFill>
              <a:schemeClr val="tx1"/>
            </a:solidFill>
            <a:latin typeface="Times New Roman" pitchFamily="18" charset="0"/>
            <a:cs typeface="Times New Roman" pitchFamily="18" charset="0"/>
          </a:endParaRPr>
        </a:p>
      </dsp:txBody>
      <dsp:txXfrm>
        <a:off x="2743208" y="0"/>
        <a:ext cx="2970013" cy="2719522"/>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45659" cy="49641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5" y="2"/>
            <a:ext cx="2945659" cy="496411"/>
          </a:xfrm>
          <a:prstGeom prst="rect">
            <a:avLst/>
          </a:prstGeom>
        </p:spPr>
        <p:txBody>
          <a:bodyPr vert="horz" lIns="91440" tIns="45720" rIns="91440" bIns="45720" rtlCol="0"/>
          <a:lstStyle>
            <a:lvl1pPr algn="r">
              <a:defRPr sz="1200"/>
            </a:lvl1pPr>
          </a:lstStyle>
          <a:p>
            <a:fld id="{E59378AE-47F6-4CF3-99F7-41DE5E005EA0}" type="datetimeFigureOut">
              <a:rPr lang="ru-RU" smtClean="0"/>
              <a:pPr/>
              <a:t>24.12.2021</a:t>
            </a:fld>
            <a:endParaRPr lang="ru-RU" dirty="0"/>
          </a:p>
        </p:txBody>
      </p:sp>
      <p:sp>
        <p:nvSpPr>
          <p:cNvPr id="4" name="Образ слайда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15908"/>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30092"/>
            <a:ext cx="2945659" cy="496411"/>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5" y="9430092"/>
            <a:ext cx="2945659" cy="496411"/>
          </a:xfrm>
          <a:prstGeom prst="rect">
            <a:avLst/>
          </a:prstGeom>
        </p:spPr>
        <p:txBody>
          <a:bodyPr vert="horz" lIns="91440" tIns="45720" rIns="91440" bIns="45720" rtlCol="0" anchor="b"/>
          <a:lstStyle>
            <a:lvl1pPr algn="r">
              <a:defRPr sz="1200"/>
            </a:lvl1pPr>
          </a:lstStyle>
          <a:p>
            <a:fld id="{8BB52F5E-54B1-493C-A8EC-56FCA59DDC22}" type="slidenum">
              <a:rPr lang="ru-RU" smtClean="0"/>
              <a:pPr/>
              <a:t>‹#›</a:t>
            </a:fld>
            <a:endParaRPr lang="ru-RU" dirty="0"/>
          </a:p>
        </p:txBody>
      </p:sp>
    </p:spTree>
    <p:extLst>
      <p:ext uri="{BB962C8B-B14F-4D97-AF65-F5344CB8AC3E}">
        <p14:creationId xmlns:p14="http://schemas.microsoft.com/office/powerpoint/2010/main" xmlns="" val="1538686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BB52F5E-54B1-493C-A8EC-56FCA59DDC22}" type="slidenum">
              <a:rPr lang="ru-RU" smtClean="0"/>
              <a:pPr/>
              <a:t>5</a:t>
            </a:fld>
            <a:endParaRPr lang="ru-RU" dirty="0"/>
          </a:p>
        </p:txBody>
      </p:sp>
    </p:spTree>
    <p:extLst>
      <p:ext uri="{BB962C8B-B14F-4D97-AF65-F5344CB8AC3E}">
        <p14:creationId xmlns:p14="http://schemas.microsoft.com/office/powerpoint/2010/main" xmlns="" val="2187554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BB52F5E-54B1-493C-A8EC-56FCA59DDC22}" type="slidenum">
              <a:rPr lang="ru-RU" smtClean="0"/>
              <a:pPr/>
              <a:t>11</a:t>
            </a:fld>
            <a:endParaRPr lang="ru-RU" dirty="0"/>
          </a:p>
        </p:txBody>
      </p:sp>
    </p:spTree>
    <p:extLst>
      <p:ext uri="{BB962C8B-B14F-4D97-AF65-F5344CB8AC3E}">
        <p14:creationId xmlns:p14="http://schemas.microsoft.com/office/powerpoint/2010/main" xmlns="" val="2878568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BB52F5E-54B1-493C-A8EC-56FCA59DDC22}" type="slidenum">
              <a:rPr lang="ru-RU" smtClean="0"/>
              <a:pPr/>
              <a:t>12</a:t>
            </a:fld>
            <a:endParaRPr lang="ru-RU" dirty="0"/>
          </a:p>
        </p:txBody>
      </p:sp>
    </p:spTree>
    <p:extLst>
      <p:ext uri="{BB962C8B-B14F-4D97-AF65-F5344CB8AC3E}">
        <p14:creationId xmlns:p14="http://schemas.microsoft.com/office/powerpoint/2010/main" xmlns="" val="2410192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BB52F5E-54B1-493C-A8EC-56FCA59DDC22}" type="slidenum">
              <a:rPr lang="ru-RU" smtClean="0"/>
              <a:pPr/>
              <a:t>13</a:t>
            </a:fld>
            <a:endParaRPr lang="ru-RU" dirty="0"/>
          </a:p>
        </p:txBody>
      </p:sp>
    </p:spTree>
    <p:extLst>
      <p:ext uri="{BB962C8B-B14F-4D97-AF65-F5344CB8AC3E}">
        <p14:creationId xmlns:p14="http://schemas.microsoft.com/office/powerpoint/2010/main" xmlns="" val="4190667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BB52F5E-54B1-493C-A8EC-56FCA59DDC22}" type="slidenum">
              <a:rPr lang="ru-RU" smtClean="0"/>
              <a:pPr/>
              <a:t>16</a:t>
            </a:fld>
            <a:endParaRPr lang="ru-RU" dirty="0"/>
          </a:p>
        </p:txBody>
      </p:sp>
    </p:spTree>
    <p:extLst>
      <p:ext uri="{BB962C8B-B14F-4D97-AF65-F5344CB8AC3E}">
        <p14:creationId xmlns:p14="http://schemas.microsoft.com/office/powerpoint/2010/main" xmlns="" val="227498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pPr>
              <a:defRPr/>
            </a:pPr>
            <a:endParaRPr lang="ru-RU" altLang="en-US" dirty="0"/>
          </a:p>
        </p:txBody>
      </p:sp>
      <p:sp>
        <p:nvSpPr>
          <p:cNvPr id="2" name="Нижний колонтитул 1"/>
          <p:cNvSpPr>
            <a:spLocks noGrp="1"/>
          </p:cNvSpPr>
          <p:nvPr>
            <p:ph type="ftr" sz="quarter" idx="11"/>
          </p:nvPr>
        </p:nvSpPr>
        <p:spPr/>
        <p:txBody>
          <a:bodyPr/>
          <a:lstStyle/>
          <a:p>
            <a:pPr>
              <a:defRPr/>
            </a:pPr>
            <a:endParaRPr lang="ru-RU" altLang="en-US" dirty="0"/>
          </a:p>
        </p:txBody>
      </p:sp>
      <p:sp>
        <p:nvSpPr>
          <p:cNvPr id="15" name="Номер слайда 14"/>
          <p:cNvSpPr>
            <a:spLocks noGrp="1"/>
          </p:cNvSpPr>
          <p:nvPr>
            <p:ph type="sldNum" sz="quarter" idx="12"/>
          </p:nvPr>
        </p:nvSpPr>
        <p:spPr>
          <a:xfrm>
            <a:off x="8229600" y="6473952"/>
            <a:ext cx="758952" cy="246888"/>
          </a:xfrm>
        </p:spPr>
        <p:txBody>
          <a:bodyPr/>
          <a:lstStyle/>
          <a:p>
            <a:pPr>
              <a:defRPr/>
            </a:pPr>
            <a:fld id="{AA8B44B4-8A59-4247-A73F-0EA3BD31722C}" type="slidenum">
              <a:rPr lang="ru-RU" altLang="en-US" smtClean="0"/>
              <a:pPr>
                <a:defRPr/>
              </a:pPr>
              <a:t>‹#›</a:t>
            </a:fld>
            <a:endParaRPr lang="ru-RU"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ltLang="en-US" dirty="0"/>
          </a:p>
        </p:txBody>
      </p:sp>
      <p:sp>
        <p:nvSpPr>
          <p:cNvPr id="5" name="Нижний колонтитул 4"/>
          <p:cNvSpPr>
            <a:spLocks noGrp="1"/>
          </p:cNvSpPr>
          <p:nvPr>
            <p:ph type="ftr" sz="quarter" idx="11"/>
          </p:nvPr>
        </p:nvSpPr>
        <p:spPr/>
        <p:txBody>
          <a:bodyPr/>
          <a:lstStyle/>
          <a:p>
            <a:pPr>
              <a:defRPr/>
            </a:pPr>
            <a:endParaRPr lang="ru-RU" altLang="en-US" dirty="0"/>
          </a:p>
        </p:txBody>
      </p:sp>
      <p:sp>
        <p:nvSpPr>
          <p:cNvPr id="6" name="Номер слайда 5"/>
          <p:cNvSpPr>
            <a:spLocks noGrp="1"/>
          </p:cNvSpPr>
          <p:nvPr>
            <p:ph type="sldNum" sz="quarter" idx="12"/>
          </p:nvPr>
        </p:nvSpPr>
        <p:spPr/>
        <p:txBody>
          <a:bodyPr/>
          <a:lstStyle/>
          <a:p>
            <a:pPr>
              <a:defRPr/>
            </a:pPr>
            <a:fld id="{058C3DF0-3E39-41C6-AF0A-F4DE5BCA67E3}" type="slidenum">
              <a:rPr lang="ru-RU" altLang="en-US" smtClean="0"/>
              <a:pPr>
                <a:defRPr/>
              </a:pPr>
              <a:t>‹#›</a:t>
            </a:fld>
            <a:endParaRPr lang="ru-RU"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ltLang="en-US" dirty="0"/>
          </a:p>
        </p:txBody>
      </p:sp>
      <p:sp>
        <p:nvSpPr>
          <p:cNvPr id="5" name="Нижний колонтитул 4"/>
          <p:cNvSpPr>
            <a:spLocks noGrp="1"/>
          </p:cNvSpPr>
          <p:nvPr>
            <p:ph type="ftr" sz="quarter" idx="11"/>
          </p:nvPr>
        </p:nvSpPr>
        <p:spPr/>
        <p:txBody>
          <a:bodyPr/>
          <a:lstStyle/>
          <a:p>
            <a:pPr>
              <a:defRPr/>
            </a:pPr>
            <a:endParaRPr lang="ru-RU" altLang="en-US" dirty="0"/>
          </a:p>
        </p:txBody>
      </p:sp>
      <p:sp>
        <p:nvSpPr>
          <p:cNvPr id="6" name="Номер слайда 5"/>
          <p:cNvSpPr>
            <a:spLocks noGrp="1"/>
          </p:cNvSpPr>
          <p:nvPr>
            <p:ph type="sldNum" sz="quarter" idx="12"/>
          </p:nvPr>
        </p:nvSpPr>
        <p:spPr/>
        <p:txBody>
          <a:bodyPr/>
          <a:lstStyle/>
          <a:p>
            <a:pPr>
              <a:defRPr/>
            </a:pPr>
            <a:fld id="{AA740945-AE74-4E97-BC73-8B93EA020ED2}" type="slidenum">
              <a:rPr lang="ru-RU" altLang="en-US" smtClean="0"/>
              <a:pPr>
                <a:defRPr/>
              </a:pPr>
              <a:t>‹#›</a:t>
            </a:fld>
            <a:endParaRPr lang="ru-RU"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pPr>
              <a:defRPr/>
            </a:pPr>
            <a:endParaRPr lang="ru-RU" altLang="en-US" dirty="0"/>
          </a:p>
        </p:txBody>
      </p:sp>
      <p:sp>
        <p:nvSpPr>
          <p:cNvPr id="19" name="Нижний колонтитул 18"/>
          <p:cNvSpPr>
            <a:spLocks noGrp="1"/>
          </p:cNvSpPr>
          <p:nvPr>
            <p:ph type="ftr" sz="quarter" idx="11"/>
          </p:nvPr>
        </p:nvSpPr>
        <p:spPr>
          <a:xfrm>
            <a:off x="3581400" y="76200"/>
            <a:ext cx="2895600" cy="288925"/>
          </a:xfrm>
        </p:spPr>
        <p:txBody>
          <a:bodyPr/>
          <a:lstStyle/>
          <a:p>
            <a:pPr>
              <a:defRPr/>
            </a:pPr>
            <a:endParaRPr lang="ru-RU" altLang="en-US" dirty="0"/>
          </a:p>
        </p:txBody>
      </p:sp>
      <p:sp>
        <p:nvSpPr>
          <p:cNvPr id="16" name="Номер слайда 15"/>
          <p:cNvSpPr>
            <a:spLocks noGrp="1"/>
          </p:cNvSpPr>
          <p:nvPr>
            <p:ph type="sldNum" sz="quarter" idx="12"/>
          </p:nvPr>
        </p:nvSpPr>
        <p:spPr>
          <a:xfrm>
            <a:off x="8229600" y="6473952"/>
            <a:ext cx="758952" cy="246888"/>
          </a:xfrm>
        </p:spPr>
        <p:txBody>
          <a:bodyPr/>
          <a:lstStyle/>
          <a:p>
            <a:pPr>
              <a:defRPr/>
            </a:pPr>
            <a:fld id="{AE02ED3D-AE6F-4B50-891F-AF21B83345F3}" type="slidenum">
              <a:rPr lang="ru-RU" altLang="en-US" smtClean="0"/>
              <a:pPr>
                <a:defRPr/>
              </a:pPr>
              <a:t>‹#›</a:t>
            </a:fld>
            <a:endParaRPr lang="ru-RU"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pPr>
              <a:defRPr/>
            </a:pPr>
            <a:endParaRPr lang="ru-RU" altLang="en-US" dirty="0"/>
          </a:p>
        </p:txBody>
      </p:sp>
      <p:sp>
        <p:nvSpPr>
          <p:cNvPr id="11" name="Нижний колонтитул 10"/>
          <p:cNvSpPr>
            <a:spLocks noGrp="1"/>
          </p:cNvSpPr>
          <p:nvPr>
            <p:ph type="ftr" sz="quarter" idx="11"/>
          </p:nvPr>
        </p:nvSpPr>
        <p:spPr/>
        <p:txBody>
          <a:bodyPr/>
          <a:lstStyle/>
          <a:p>
            <a:pPr>
              <a:defRPr/>
            </a:pPr>
            <a:endParaRPr lang="ru-RU" altLang="en-US" dirty="0"/>
          </a:p>
        </p:txBody>
      </p:sp>
      <p:sp>
        <p:nvSpPr>
          <p:cNvPr id="16" name="Номер слайда 15"/>
          <p:cNvSpPr>
            <a:spLocks noGrp="1"/>
          </p:cNvSpPr>
          <p:nvPr>
            <p:ph type="sldNum" sz="quarter" idx="12"/>
          </p:nvPr>
        </p:nvSpPr>
        <p:spPr/>
        <p:txBody>
          <a:bodyPr/>
          <a:lstStyle/>
          <a:p>
            <a:pPr>
              <a:defRPr/>
            </a:pPr>
            <a:fld id="{D68C0DED-1D59-4565-971A-72EFE641D4CE}" type="slidenum">
              <a:rPr lang="ru-RU" altLang="en-US" smtClean="0"/>
              <a:pPr>
                <a:defRPr/>
              </a:pPr>
              <a:t>‹#›</a:t>
            </a:fld>
            <a:endParaRPr lang="ru-RU" altLang="en-US"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pPr>
              <a:defRPr/>
            </a:pPr>
            <a:endParaRPr lang="ru-RU" altLang="en-US" dirty="0"/>
          </a:p>
        </p:txBody>
      </p:sp>
      <p:sp>
        <p:nvSpPr>
          <p:cNvPr id="10" name="Нижний колонтитул 9"/>
          <p:cNvSpPr>
            <a:spLocks noGrp="1"/>
          </p:cNvSpPr>
          <p:nvPr>
            <p:ph type="ftr" sz="quarter" idx="11"/>
          </p:nvPr>
        </p:nvSpPr>
        <p:spPr/>
        <p:txBody>
          <a:bodyPr/>
          <a:lstStyle/>
          <a:p>
            <a:pPr>
              <a:defRPr/>
            </a:pPr>
            <a:endParaRPr lang="ru-RU" altLang="en-US" dirty="0"/>
          </a:p>
        </p:txBody>
      </p:sp>
      <p:sp>
        <p:nvSpPr>
          <p:cNvPr id="31" name="Номер слайда 30"/>
          <p:cNvSpPr>
            <a:spLocks noGrp="1"/>
          </p:cNvSpPr>
          <p:nvPr>
            <p:ph type="sldNum" sz="quarter" idx="12"/>
          </p:nvPr>
        </p:nvSpPr>
        <p:spPr/>
        <p:txBody>
          <a:bodyPr/>
          <a:lstStyle/>
          <a:p>
            <a:pPr>
              <a:defRPr/>
            </a:pPr>
            <a:fld id="{05440551-6719-423A-A66C-EADCFD3CF8BE}" type="slidenum">
              <a:rPr lang="ru-RU" altLang="en-US" smtClean="0"/>
              <a:pPr>
                <a:defRPr/>
              </a:pPr>
              <a:t>‹#›</a:t>
            </a:fld>
            <a:endParaRPr lang="ru-RU"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pPr>
              <a:defRPr/>
            </a:pPr>
            <a:endParaRPr lang="ru-RU" altLang="en-US" dirty="0"/>
          </a:p>
        </p:txBody>
      </p:sp>
      <p:sp>
        <p:nvSpPr>
          <p:cNvPr id="6" name="Нижний колонтитул 5"/>
          <p:cNvSpPr>
            <a:spLocks noGrp="1"/>
          </p:cNvSpPr>
          <p:nvPr>
            <p:ph type="ftr" sz="quarter" idx="11"/>
          </p:nvPr>
        </p:nvSpPr>
        <p:spPr/>
        <p:txBody>
          <a:bodyPr/>
          <a:lstStyle/>
          <a:p>
            <a:pPr>
              <a:defRPr/>
            </a:pPr>
            <a:endParaRPr lang="ru-RU" altLang="en-US" dirty="0"/>
          </a:p>
        </p:txBody>
      </p:sp>
      <p:sp>
        <p:nvSpPr>
          <p:cNvPr id="7" name="Номер слайда 6"/>
          <p:cNvSpPr>
            <a:spLocks noGrp="1"/>
          </p:cNvSpPr>
          <p:nvPr>
            <p:ph type="sldNum" sz="quarter" idx="12"/>
          </p:nvPr>
        </p:nvSpPr>
        <p:spPr>
          <a:xfrm>
            <a:off x="8229600" y="6477000"/>
            <a:ext cx="762000" cy="246888"/>
          </a:xfrm>
        </p:spPr>
        <p:txBody>
          <a:bodyPr/>
          <a:lstStyle/>
          <a:p>
            <a:pPr>
              <a:defRPr/>
            </a:pPr>
            <a:fld id="{8AA23E2B-451B-462D-9AA6-D649AC1A16B2}" type="slidenum">
              <a:rPr lang="ru-RU" altLang="en-US" smtClean="0"/>
              <a:pPr>
                <a:defRPr/>
              </a:pPr>
              <a:t>‹#›</a:t>
            </a:fld>
            <a:endParaRPr lang="ru-RU" altLang="en-US"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pPr>
              <a:defRPr/>
            </a:pPr>
            <a:endParaRPr lang="ru-RU" altLang="en-US" dirty="0"/>
          </a:p>
        </p:txBody>
      </p:sp>
      <p:sp>
        <p:nvSpPr>
          <p:cNvPr id="21" name="Нижний колонтитул 20"/>
          <p:cNvSpPr>
            <a:spLocks noGrp="1"/>
          </p:cNvSpPr>
          <p:nvPr>
            <p:ph type="ftr" sz="quarter" idx="11"/>
          </p:nvPr>
        </p:nvSpPr>
        <p:spPr/>
        <p:txBody>
          <a:bodyPr/>
          <a:lstStyle/>
          <a:p>
            <a:pPr>
              <a:defRPr/>
            </a:pPr>
            <a:endParaRPr lang="ru-RU" altLang="en-US" dirty="0"/>
          </a:p>
        </p:txBody>
      </p:sp>
      <p:sp>
        <p:nvSpPr>
          <p:cNvPr id="6" name="Номер слайда 5"/>
          <p:cNvSpPr>
            <a:spLocks noGrp="1"/>
          </p:cNvSpPr>
          <p:nvPr>
            <p:ph type="sldNum" sz="quarter" idx="12"/>
          </p:nvPr>
        </p:nvSpPr>
        <p:spPr/>
        <p:txBody>
          <a:bodyPr/>
          <a:lstStyle/>
          <a:p>
            <a:pPr>
              <a:defRPr/>
            </a:pPr>
            <a:fld id="{D33286FB-90DD-4C52-BDAA-6C75EDF76CF8}" type="slidenum">
              <a:rPr lang="ru-RU" altLang="en-US" smtClean="0"/>
              <a:pPr>
                <a:defRPr/>
              </a:pPr>
              <a:t>‹#›</a:t>
            </a:fld>
            <a:endParaRPr lang="ru-RU"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endParaRPr lang="ru-RU" altLang="en-US" dirty="0"/>
          </a:p>
        </p:txBody>
      </p:sp>
      <p:sp>
        <p:nvSpPr>
          <p:cNvPr id="24" name="Нижний колонтитул 23"/>
          <p:cNvSpPr>
            <a:spLocks noGrp="1"/>
          </p:cNvSpPr>
          <p:nvPr>
            <p:ph type="ftr" sz="quarter" idx="11"/>
          </p:nvPr>
        </p:nvSpPr>
        <p:spPr/>
        <p:txBody>
          <a:bodyPr/>
          <a:lstStyle/>
          <a:p>
            <a:pPr>
              <a:defRPr/>
            </a:pPr>
            <a:endParaRPr lang="ru-RU" altLang="en-US" dirty="0"/>
          </a:p>
        </p:txBody>
      </p:sp>
      <p:sp>
        <p:nvSpPr>
          <p:cNvPr id="7" name="Номер слайда 6"/>
          <p:cNvSpPr>
            <a:spLocks noGrp="1"/>
          </p:cNvSpPr>
          <p:nvPr>
            <p:ph type="sldNum" sz="quarter" idx="12"/>
          </p:nvPr>
        </p:nvSpPr>
        <p:spPr/>
        <p:txBody>
          <a:bodyPr/>
          <a:lstStyle/>
          <a:p>
            <a:pPr>
              <a:defRPr/>
            </a:pPr>
            <a:fld id="{DECA5CD5-649D-499F-9CFC-13BE9103EA33}" type="slidenum">
              <a:rPr lang="ru-RU" altLang="en-US" smtClean="0"/>
              <a:pPr>
                <a:defRPr/>
              </a:pPr>
              <a:t>‹#›</a:t>
            </a:fld>
            <a:endParaRPr lang="ru-RU"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pPr>
              <a:defRPr/>
            </a:pPr>
            <a:endParaRPr lang="ru-RU" altLang="en-US" dirty="0"/>
          </a:p>
        </p:txBody>
      </p:sp>
      <p:sp>
        <p:nvSpPr>
          <p:cNvPr id="29" name="Нижний колонтитул 28"/>
          <p:cNvSpPr>
            <a:spLocks noGrp="1"/>
          </p:cNvSpPr>
          <p:nvPr>
            <p:ph type="ftr" sz="quarter" idx="11"/>
          </p:nvPr>
        </p:nvSpPr>
        <p:spPr/>
        <p:txBody>
          <a:bodyPr/>
          <a:lstStyle/>
          <a:p>
            <a:pPr>
              <a:defRPr/>
            </a:pPr>
            <a:endParaRPr lang="ru-RU" altLang="en-US" dirty="0"/>
          </a:p>
        </p:txBody>
      </p:sp>
      <p:sp>
        <p:nvSpPr>
          <p:cNvPr id="7" name="Номер слайда 6"/>
          <p:cNvSpPr>
            <a:spLocks noGrp="1"/>
          </p:cNvSpPr>
          <p:nvPr>
            <p:ph type="sldNum" sz="quarter" idx="12"/>
          </p:nvPr>
        </p:nvSpPr>
        <p:spPr/>
        <p:txBody>
          <a:bodyPr/>
          <a:lstStyle/>
          <a:p>
            <a:pPr>
              <a:defRPr/>
            </a:pPr>
            <a:fld id="{5008EA64-D86A-4AB4-8F7C-B33916CCFDE3}" type="slidenum">
              <a:rPr lang="ru-RU" altLang="en-US" smtClean="0"/>
              <a:pPr>
                <a:defRPr/>
              </a:pPr>
              <a:t>‹#›</a:t>
            </a:fld>
            <a:endParaRPr lang="ru-RU"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pPr>
              <a:defRPr/>
            </a:pPr>
            <a:endParaRPr lang="ru-RU" altLang="en-US" dirty="0"/>
          </a:p>
        </p:txBody>
      </p:sp>
      <p:sp>
        <p:nvSpPr>
          <p:cNvPr id="5" name="Нижний колонтитул 4"/>
          <p:cNvSpPr>
            <a:spLocks noGrp="1"/>
          </p:cNvSpPr>
          <p:nvPr>
            <p:ph type="ftr" sz="quarter" idx="11"/>
          </p:nvPr>
        </p:nvSpPr>
        <p:spPr/>
        <p:txBody>
          <a:bodyPr/>
          <a:lstStyle/>
          <a:p>
            <a:pPr>
              <a:defRPr/>
            </a:pPr>
            <a:endParaRPr lang="ru-RU" altLang="en-US" dirty="0"/>
          </a:p>
        </p:txBody>
      </p:sp>
      <p:sp>
        <p:nvSpPr>
          <p:cNvPr id="31" name="Номер слайда 30"/>
          <p:cNvSpPr>
            <a:spLocks noGrp="1"/>
          </p:cNvSpPr>
          <p:nvPr>
            <p:ph type="sldNum" sz="quarter" idx="12"/>
          </p:nvPr>
        </p:nvSpPr>
        <p:spPr/>
        <p:txBody>
          <a:bodyPr/>
          <a:lstStyle/>
          <a:p>
            <a:pPr>
              <a:defRPr/>
            </a:pPr>
            <a:fld id="{94713FA5-84CB-4ECE-A5D5-BD24261976F3}" type="slidenum">
              <a:rPr lang="ru-RU" altLang="en-US" smtClean="0"/>
              <a:pPr>
                <a:defRPr/>
              </a:pPr>
              <a:t>‹#›</a:t>
            </a:fld>
            <a:endParaRPr lang="ru-RU" altLang="en-US"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ru-RU" altLang="en-US"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ru-RU" altLang="en-US"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657C1408-2C2B-4E95-8ED4-2A456171D074}" type="slidenum">
              <a:rPr lang="ru-RU" altLang="en-US" smtClean="0"/>
              <a:pPr>
                <a:defRPr/>
              </a:pPr>
              <a:t>‹#›</a:t>
            </a:fld>
            <a:endParaRPr lang="ru-RU" altLang="en-US"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3144" y="304800"/>
            <a:ext cx="8686800" cy="838200"/>
          </a:xfrm>
          <a:noFill/>
          <a:ln>
            <a:solidFill>
              <a:schemeClr val="accent1">
                <a:alpha val="0"/>
              </a:schemeClr>
            </a:solidFill>
          </a:ln>
          <a:scene3d>
            <a:camera prst="orthographicFront"/>
            <a:lightRig rig="threePt" dir="t"/>
          </a:scene3d>
          <a:sp3d>
            <a:bevelT/>
          </a:sp3d>
        </p:spPr>
        <p:txBody>
          <a:bodyPr>
            <a:normAutofit fontScale="90000"/>
          </a:bodyPr>
          <a:lstStyle/>
          <a:p>
            <a:pPr algn="ctr" eaLnBrk="1" hangingPunct="1">
              <a:lnSpc>
                <a:spcPct val="70000"/>
              </a:lnSpc>
            </a:pPr>
            <a:r>
              <a:rPr lang="ru-RU" sz="3600" b="1" i="1" dirty="0" smtClean="0">
                <a:solidFill>
                  <a:schemeClr val="tx1"/>
                </a:solidFill>
                <a:latin typeface="Times New Roman" pitchFamily="18" charset="0"/>
              </a:rPr>
              <a:t>Муниципальное образование </a:t>
            </a:r>
            <a:br>
              <a:rPr lang="ru-RU" sz="3600" b="1" i="1" dirty="0" smtClean="0">
                <a:solidFill>
                  <a:schemeClr val="tx1"/>
                </a:solidFill>
                <a:latin typeface="Times New Roman" pitchFamily="18" charset="0"/>
              </a:rPr>
            </a:br>
            <a:r>
              <a:rPr lang="ru-RU" sz="3600" b="1" i="1" dirty="0" smtClean="0">
                <a:solidFill>
                  <a:schemeClr val="tx1"/>
                </a:solidFill>
                <a:latin typeface="Times New Roman" pitchFamily="18" charset="0"/>
              </a:rPr>
              <a:t>«</a:t>
            </a:r>
            <a:r>
              <a:rPr lang="ru-RU" b="1" i="1" dirty="0" smtClean="0">
                <a:solidFill>
                  <a:schemeClr val="tx1"/>
                </a:solidFill>
                <a:latin typeface="Times New Roman" pitchFamily="18" charset="0"/>
              </a:rPr>
              <a:t>поселок Коренево</a:t>
            </a:r>
            <a:r>
              <a:rPr lang="ru-RU" sz="3600" b="1" i="1" dirty="0" smtClean="0">
                <a:solidFill>
                  <a:schemeClr val="tx1"/>
                </a:solidFill>
                <a:latin typeface="Times New Roman" pitchFamily="18" charset="0"/>
              </a:rPr>
              <a:t>»</a:t>
            </a:r>
          </a:p>
        </p:txBody>
      </p:sp>
      <p:sp>
        <p:nvSpPr>
          <p:cNvPr id="3075" name="Rectangle 4"/>
          <p:cNvSpPr>
            <a:spLocks noGrp="1" noChangeArrowheads="1"/>
          </p:cNvSpPr>
          <p:nvPr>
            <p:ph idx="1"/>
          </p:nvPr>
        </p:nvSpPr>
        <p:spPr>
          <a:xfrm>
            <a:off x="457200" y="1219201"/>
            <a:ext cx="8229600" cy="4038600"/>
          </a:xfrm>
          <a:noFill/>
          <a:scene3d>
            <a:camera prst="orthographicFront"/>
            <a:lightRig rig="threePt" dir="t"/>
          </a:scene3d>
          <a:sp3d>
            <a:bevelT/>
          </a:sp3d>
        </p:spPr>
        <p:txBody>
          <a:bodyPr>
            <a:normAutofit fontScale="85000" lnSpcReduction="20000"/>
          </a:bodyPr>
          <a:lstStyle/>
          <a:p>
            <a:pPr eaLnBrk="1" hangingPunct="1">
              <a:buFont typeface="Wingdings" pitchFamily="2" charset="2"/>
              <a:buNone/>
            </a:pPr>
            <a:endParaRPr lang="ru-RU" dirty="0" smtClean="0">
              <a:solidFill>
                <a:srgbClr val="FF3300"/>
              </a:solidFill>
            </a:endParaRPr>
          </a:p>
          <a:p>
            <a:pPr eaLnBrk="1" hangingPunct="1">
              <a:buFont typeface="Wingdings" pitchFamily="2" charset="2"/>
              <a:buNone/>
            </a:pPr>
            <a:endParaRPr lang="ru-RU" b="1" dirty="0" smtClean="0">
              <a:solidFill>
                <a:srgbClr val="FF3300"/>
              </a:solidFill>
            </a:endParaRPr>
          </a:p>
          <a:p>
            <a:pPr algn="ctr" eaLnBrk="1" hangingPunct="1">
              <a:buFont typeface="Wingdings" pitchFamily="2" charset="2"/>
              <a:buNone/>
            </a:pPr>
            <a:r>
              <a:rPr lang="ru-RU" b="1" u="sng" dirty="0" smtClean="0">
                <a:solidFill>
                  <a:schemeClr val="tx1"/>
                </a:solidFill>
                <a:latin typeface="Times New Roman" pitchFamily="18" charset="0"/>
              </a:rPr>
              <a:t>БЮДЖЕТ ДЛЯ ГРАЖДАН</a:t>
            </a:r>
          </a:p>
          <a:p>
            <a:pPr algn="ctr">
              <a:lnSpc>
                <a:spcPct val="150000"/>
              </a:lnSpc>
              <a:buNone/>
            </a:pPr>
            <a:r>
              <a:rPr lang="ru-RU" b="1" i="1" dirty="0">
                <a:solidFill>
                  <a:schemeClr val="tx1"/>
                </a:solidFill>
                <a:latin typeface="Times New Roman" pitchFamily="18" charset="0"/>
              </a:rPr>
              <a:t>(Решение </a:t>
            </a:r>
            <a:r>
              <a:rPr lang="ru-RU" b="1" i="1" dirty="0" smtClean="0">
                <a:solidFill>
                  <a:schemeClr val="tx1"/>
                </a:solidFill>
                <a:latin typeface="Times New Roman" pitchFamily="18" charset="0"/>
              </a:rPr>
              <a:t>Собрания депутатов поселка Коренево от </a:t>
            </a:r>
            <a:r>
              <a:rPr lang="ru-RU" b="1" i="1" dirty="0" smtClean="0">
                <a:solidFill>
                  <a:schemeClr val="tx1"/>
                </a:solidFill>
                <a:latin typeface="Times New Roman" pitchFamily="18" charset="0"/>
              </a:rPr>
              <a:t>23 </a:t>
            </a:r>
            <a:r>
              <a:rPr lang="ru-RU" b="1" i="1" dirty="0">
                <a:solidFill>
                  <a:schemeClr val="tx1"/>
                </a:solidFill>
                <a:latin typeface="Times New Roman" pitchFamily="18" charset="0"/>
              </a:rPr>
              <a:t>декабря </a:t>
            </a:r>
            <a:r>
              <a:rPr lang="ru-RU" b="1" i="1" dirty="0" smtClean="0">
                <a:solidFill>
                  <a:schemeClr val="tx1"/>
                </a:solidFill>
                <a:latin typeface="Times New Roman" pitchFamily="18" charset="0"/>
              </a:rPr>
              <a:t>2021 </a:t>
            </a:r>
            <a:r>
              <a:rPr lang="ru-RU" b="1" i="1" dirty="0">
                <a:solidFill>
                  <a:schemeClr val="tx1"/>
                </a:solidFill>
                <a:latin typeface="Times New Roman" pitchFamily="18" charset="0"/>
              </a:rPr>
              <a:t>года </a:t>
            </a:r>
            <a:r>
              <a:rPr lang="ru-RU" b="1" i="1" dirty="0" smtClean="0">
                <a:solidFill>
                  <a:schemeClr val="tx1"/>
                </a:solidFill>
                <a:latin typeface="Times New Roman" pitchFamily="18" charset="0"/>
              </a:rPr>
              <a:t>№ </a:t>
            </a:r>
            <a:r>
              <a:rPr lang="ru-RU" b="1" i="1" dirty="0" smtClean="0">
                <a:solidFill>
                  <a:schemeClr val="tx1"/>
                </a:solidFill>
                <a:latin typeface="Times New Roman" pitchFamily="18" charset="0"/>
              </a:rPr>
              <a:t>15  </a:t>
            </a:r>
            <a:r>
              <a:rPr lang="ru-RU" b="1" i="1" dirty="0">
                <a:solidFill>
                  <a:schemeClr val="tx1"/>
                </a:solidFill>
                <a:latin typeface="Times New Roman" pitchFamily="18" charset="0"/>
              </a:rPr>
              <a:t>«О бюджете </a:t>
            </a:r>
            <a:r>
              <a:rPr lang="ru-RU" b="1" i="1" dirty="0" smtClean="0">
                <a:solidFill>
                  <a:schemeClr val="tx1"/>
                </a:solidFill>
                <a:latin typeface="Times New Roman" pitchFamily="18" charset="0"/>
              </a:rPr>
              <a:t>поселка Коренево Кореневского района Курской области на </a:t>
            </a:r>
            <a:r>
              <a:rPr lang="ru-RU" b="1" i="1" dirty="0" smtClean="0">
                <a:solidFill>
                  <a:schemeClr val="tx1"/>
                </a:solidFill>
                <a:latin typeface="Times New Roman" pitchFamily="18" charset="0"/>
              </a:rPr>
              <a:t>2022 </a:t>
            </a:r>
            <a:r>
              <a:rPr lang="ru-RU" b="1" i="1" dirty="0">
                <a:solidFill>
                  <a:schemeClr val="tx1"/>
                </a:solidFill>
                <a:latin typeface="Times New Roman" pitchFamily="18" charset="0"/>
              </a:rPr>
              <a:t>год и на плановый период </a:t>
            </a:r>
            <a:r>
              <a:rPr lang="ru-RU" b="1" i="1" dirty="0" smtClean="0">
                <a:solidFill>
                  <a:schemeClr val="tx1"/>
                </a:solidFill>
                <a:latin typeface="Times New Roman" pitchFamily="18" charset="0"/>
              </a:rPr>
              <a:t>2023 </a:t>
            </a:r>
            <a:r>
              <a:rPr lang="ru-RU" b="1" i="1" dirty="0">
                <a:solidFill>
                  <a:schemeClr val="tx1"/>
                </a:solidFill>
                <a:latin typeface="Times New Roman" pitchFamily="18" charset="0"/>
              </a:rPr>
              <a:t>и </a:t>
            </a:r>
            <a:r>
              <a:rPr lang="ru-RU" b="1" i="1" dirty="0" smtClean="0">
                <a:solidFill>
                  <a:schemeClr val="tx1"/>
                </a:solidFill>
                <a:latin typeface="Times New Roman" pitchFamily="18" charset="0"/>
              </a:rPr>
              <a:t>2024 </a:t>
            </a:r>
            <a:r>
              <a:rPr lang="ru-RU" b="1" i="1" dirty="0">
                <a:solidFill>
                  <a:schemeClr val="tx1"/>
                </a:solidFill>
                <a:latin typeface="Times New Roman" pitchFamily="18" charset="0"/>
              </a:rPr>
              <a:t>годов</a:t>
            </a:r>
            <a:r>
              <a:rPr lang="ru-RU" sz="2400" b="1" dirty="0" smtClean="0">
                <a:solidFill>
                  <a:schemeClr val="tx1"/>
                </a:solidFill>
                <a:latin typeface="Times New Roman" pitchFamily="18" charset="0"/>
              </a:rPr>
              <a:t>)</a:t>
            </a:r>
          </a:p>
          <a:p>
            <a:pPr algn="ctr" eaLnBrk="1" hangingPunct="1">
              <a:lnSpc>
                <a:spcPct val="50000"/>
              </a:lnSpc>
              <a:buFont typeface="Wingdings" pitchFamily="2" charset="2"/>
              <a:buNone/>
            </a:pPr>
            <a:endParaRPr lang="ru-RU" sz="2400" b="1" dirty="0" smtClean="0">
              <a:latin typeface="Times New Roman" pitchFamily="18" charset="0"/>
            </a:endParaRPr>
          </a:p>
          <a:p>
            <a:pPr algn="ctr" eaLnBrk="1" hangingPunct="1">
              <a:lnSpc>
                <a:spcPct val="50000"/>
              </a:lnSpc>
              <a:buFont typeface="Wingdings" pitchFamily="2" charset="2"/>
              <a:buNone/>
            </a:pPr>
            <a:endParaRPr lang="ru-RU" sz="2400" b="1" dirty="0" smtClean="0">
              <a:latin typeface="Times New Roman" pitchFamily="18" charset="0"/>
            </a:endParaRPr>
          </a:p>
          <a:p>
            <a:pPr algn="ctr" eaLnBrk="1" hangingPunct="1">
              <a:lnSpc>
                <a:spcPct val="50000"/>
              </a:lnSpc>
              <a:buFont typeface="Wingdings" pitchFamily="2" charset="2"/>
              <a:buNone/>
            </a:pPr>
            <a:endParaRPr lang="ru-RU" sz="2400" b="1" dirty="0" smtClean="0">
              <a:latin typeface="Times New Roman" pitchFamily="18" charset="0"/>
            </a:endParaRPr>
          </a:p>
          <a:p>
            <a:pPr algn="ctr" eaLnBrk="1" hangingPunct="1">
              <a:lnSpc>
                <a:spcPct val="50000"/>
              </a:lnSpc>
              <a:buFont typeface="Wingdings" pitchFamily="2" charset="2"/>
              <a:buNone/>
            </a:pPr>
            <a:endParaRPr lang="ru-RU" sz="2400" b="1" dirty="0" smtClean="0">
              <a:latin typeface="Times New Roman" pitchFamily="18" charset="0"/>
            </a:endParaRPr>
          </a:p>
          <a:p>
            <a:pPr algn="ctr" eaLnBrk="1" hangingPunct="1">
              <a:lnSpc>
                <a:spcPct val="50000"/>
              </a:lnSpc>
              <a:buFont typeface="Wingdings" pitchFamily="2" charset="2"/>
              <a:buNone/>
            </a:pPr>
            <a:endParaRPr lang="ru-RU" sz="2400" b="1" dirty="0" smtClean="0">
              <a:latin typeface="Times New Roman" pitchFamily="18" charset="0"/>
            </a:endParaRPr>
          </a:p>
          <a:p>
            <a:pPr algn="ctr" eaLnBrk="1" hangingPunct="1">
              <a:lnSpc>
                <a:spcPct val="50000"/>
              </a:lnSpc>
              <a:buFont typeface="Wingdings" pitchFamily="2" charset="2"/>
              <a:buNone/>
            </a:pPr>
            <a:endParaRPr lang="ru-RU" sz="2400" b="1" dirty="0" smtClean="0">
              <a:latin typeface="Times New Roman" pitchFamily="18" charset="0"/>
            </a:endParaRPr>
          </a:p>
        </p:txBody>
      </p:sp>
      <p:sp>
        <p:nvSpPr>
          <p:cNvPr id="4" name="Прямоугольник 3"/>
          <p:cNvSpPr/>
          <p:nvPr/>
        </p:nvSpPr>
        <p:spPr>
          <a:xfrm>
            <a:off x="457200" y="5410200"/>
            <a:ext cx="8278688" cy="1331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dirty="0" smtClean="0">
                <a:solidFill>
                  <a:schemeClr val="tx1"/>
                </a:solidFill>
                <a:latin typeface="Times New Roman" pitchFamily="18" charset="0"/>
                <a:cs typeface="Times New Roman" pitchFamily="18" charset="0"/>
              </a:rPr>
              <a:t>Администрация поселка Коренево</a:t>
            </a:r>
          </a:p>
          <a:p>
            <a:r>
              <a:rPr lang="ru-RU" sz="1100" dirty="0" smtClean="0">
                <a:solidFill>
                  <a:schemeClr val="tx1"/>
                </a:solidFill>
                <a:latin typeface="Times New Roman" pitchFamily="18" charset="0"/>
                <a:cs typeface="Times New Roman" pitchFamily="18" charset="0"/>
              </a:rPr>
              <a:t>Кореневского района Курской области</a:t>
            </a:r>
            <a:endParaRPr lang="ru-RU" sz="1100" dirty="0">
              <a:solidFill>
                <a:schemeClr val="tx1"/>
              </a:solidFill>
              <a:latin typeface="Times New Roman" pitchFamily="18" charset="0"/>
              <a:cs typeface="Times New Roman" pitchFamily="18" charset="0"/>
            </a:endParaRPr>
          </a:p>
        </p:txBody>
      </p:sp>
      <p:sp>
        <p:nvSpPr>
          <p:cNvPr id="5" name="Прямоугольник 4"/>
          <p:cNvSpPr/>
          <p:nvPr/>
        </p:nvSpPr>
        <p:spPr>
          <a:xfrm>
            <a:off x="4953000" y="5410200"/>
            <a:ext cx="3624681" cy="1331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dirty="0" smtClean="0">
                <a:solidFill>
                  <a:schemeClr val="tx1"/>
                </a:solidFill>
                <a:latin typeface="Times New Roman" pitchFamily="18" charset="0"/>
                <a:cs typeface="Times New Roman" pitchFamily="18" charset="0"/>
              </a:rPr>
              <a:t>Телефон (47147) 2-15-43</a:t>
            </a:r>
          </a:p>
          <a:p>
            <a:r>
              <a:rPr lang="ru-RU" sz="1100" dirty="0" smtClean="0">
                <a:solidFill>
                  <a:schemeClr val="tx1"/>
                </a:solidFill>
                <a:latin typeface="Times New Roman" pitchFamily="18" charset="0"/>
                <a:cs typeface="Times New Roman" pitchFamily="18" charset="0"/>
              </a:rPr>
              <a:t>Факс (47147) 2-15-43</a:t>
            </a:r>
          </a:p>
          <a:p>
            <a:r>
              <a:rPr lang="en-US" sz="1100" dirty="0" smtClean="0">
                <a:solidFill>
                  <a:schemeClr val="tx1"/>
                </a:solidFill>
                <a:latin typeface="Times New Roman" pitchFamily="18" charset="0"/>
                <a:cs typeface="Times New Roman" pitchFamily="18" charset="0"/>
              </a:rPr>
              <a:t>E-mail       koradm46@mail/</a:t>
            </a:r>
            <a:r>
              <a:rPr lang="en-US" sz="1100" dirty="0" err="1" smtClean="0">
                <a:solidFill>
                  <a:schemeClr val="tx1"/>
                </a:solidFill>
                <a:latin typeface="Times New Roman" pitchFamily="18" charset="0"/>
                <a:cs typeface="Times New Roman" pitchFamily="18" charset="0"/>
              </a:rPr>
              <a:t>ru</a:t>
            </a:r>
            <a:endParaRPr lang="en-US" sz="1100" dirty="0" smtClean="0">
              <a:solidFill>
                <a:schemeClr val="tx1"/>
              </a:solidFill>
              <a:latin typeface="Times New Roman" pitchFamily="18" charset="0"/>
              <a:cs typeface="Times New Roman" pitchFamily="18" charset="0"/>
            </a:endParaRPr>
          </a:p>
          <a:p>
            <a:r>
              <a:rPr lang="ru-RU" sz="1100" dirty="0" smtClean="0">
                <a:solidFill>
                  <a:schemeClr val="tx1"/>
                </a:solidFill>
                <a:latin typeface="Times New Roman" pitchFamily="18" charset="0"/>
                <a:cs typeface="Times New Roman" pitchFamily="18" charset="0"/>
              </a:rPr>
              <a:t>Адрес        </a:t>
            </a:r>
            <a:r>
              <a:rPr lang="en-US" sz="1100" dirty="0" smtClean="0">
                <a:solidFill>
                  <a:schemeClr val="tx1"/>
                </a:solidFill>
                <a:latin typeface="Times New Roman" pitchFamily="18" charset="0"/>
                <a:cs typeface="Times New Roman" pitchFamily="18" charset="0"/>
              </a:rPr>
              <a:t>307410</a:t>
            </a:r>
            <a:r>
              <a:rPr lang="ru-RU" sz="1100" dirty="0" smtClean="0">
                <a:solidFill>
                  <a:schemeClr val="tx1"/>
                </a:solidFill>
                <a:latin typeface="Times New Roman" pitchFamily="18" charset="0"/>
                <a:cs typeface="Times New Roman" pitchFamily="18" charset="0"/>
              </a:rPr>
              <a:t>,  Курская область, Кореневский район, п.Коренево, ул.Ленина, 33</a:t>
            </a:r>
          </a:p>
          <a:p>
            <a:r>
              <a:rPr lang="ru-RU" sz="1100" dirty="0" smtClean="0">
                <a:solidFill>
                  <a:schemeClr val="tx1"/>
                </a:solidFill>
                <a:latin typeface="Times New Roman" pitchFamily="18" charset="0"/>
                <a:cs typeface="Times New Roman" pitchFamily="18" charset="0"/>
              </a:rPr>
              <a:t>Глава поселка Коренево Пугачев Роман Валентинович</a:t>
            </a:r>
            <a:endParaRPr lang="ru-RU" sz="1100" dirty="0">
              <a:latin typeface="Times New Roman" pitchFamily="18" charset="0"/>
              <a:cs typeface="Times New Roman" pitchFamily="18" charset="0"/>
            </a:endParaRPr>
          </a:p>
        </p:txBody>
      </p:sp>
    </p:spTree>
    <p:controls>
      <p:control spid="1086" name="SapphireHiddenControl" r:id="rId2" imgW="6095880" imgH="4067280"/>
    </p:controls>
  </p:cSld>
  <p:clrMapOvr>
    <a:masterClrMapping/>
  </p:clrMapOvr>
  <p:transition spd="slow">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457200"/>
            <a:ext cx="8229600" cy="1508105"/>
          </a:xfrm>
          <a:prstGeom prst="rect">
            <a:avLst/>
          </a:prstGeom>
        </p:spPr>
        <p:txBody>
          <a:bodyPr wrap="square">
            <a:spAutoFit/>
          </a:bodyPr>
          <a:lstStyle/>
          <a:p>
            <a:pPr algn="ctr"/>
            <a:r>
              <a:rPr lang="ru-RU" sz="2800" b="1" dirty="0"/>
              <a:t>Бюджет </a:t>
            </a:r>
            <a:r>
              <a:rPr lang="ru-RU" sz="2800" b="1" dirty="0" smtClean="0"/>
              <a:t>поселка Коренево Кореневского района Курской области</a:t>
            </a:r>
            <a:endParaRPr lang="ru-RU" sz="2800" b="1" dirty="0"/>
          </a:p>
          <a:p>
            <a:pPr algn="ctr"/>
            <a:r>
              <a:rPr lang="ru-RU" sz="1800" b="1" i="1" dirty="0"/>
              <a:t>утвержден решением </a:t>
            </a:r>
            <a:r>
              <a:rPr lang="ru-RU" sz="1800" b="1" i="1" dirty="0" smtClean="0"/>
              <a:t>Собрания депутатов поселка Коренево от </a:t>
            </a:r>
            <a:r>
              <a:rPr lang="ru-RU" sz="1800" b="1" i="1" dirty="0" smtClean="0"/>
              <a:t>23.12.2021г</a:t>
            </a:r>
            <a:r>
              <a:rPr lang="ru-RU" sz="1800" b="1" i="1" dirty="0" smtClean="0"/>
              <a:t>. №</a:t>
            </a:r>
            <a:r>
              <a:rPr lang="ru-RU" sz="1800" b="1" i="1" dirty="0" smtClean="0"/>
              <a:t>15 </a:t>
            </a:r>
            <a:r>
              <a:rPr lang="ru-RU" sz="1800" b="1" i="1" dirty="0" smtClean="0"/>
              <a:t>на </a:t>
            </a:r>
            <a:r>
              <a:rPr lang="ru-RU" sz="1800" b="1" i="1" dirty="0" smtClean="0"/>
              <a:t>2022 </a:t>
            </a:r>
            <a:r>
              <a:rPr lang="ru-RU" sz="1800" b="1" i="1" dirty="0"/>
              <a:t>год и на плановый период </a:t>
            </a:r>
            <a:r>
              <a:rPr lang="ru-RU" sz="1800" b="1" i="1" dirty="0" smtClean="0"/>
              <a:t>2023 </a:t>
            </a:r>
            <a:r>
              <a:rPr lang="ru-RU" sz="1800" b="1" i="1" dirty="0"/>
              <a:t>и </a:t>
            </a:r>
            <a:r>
              <a:rPr lang="ru-RU" sz="1800" b="1" i="1" dirty="0" smtClean="0"/>
              <a:t>2024 </a:t>
            </a:r>
            <a:r>
              <a:rPr lang="ru-RU" sz="1800" b="1" i="1" dirty="0"/>
              <a:t>годов»</a:t>
            </a:r>
          </a:p>
        </p:txBody>
      </p:sp>
      <p:sp>
        <p:nvSpPr>
          <p:cNvPr id="3" name="Скругленный прямоугольник 2"/>
          <p:cNvSpPr/>
          <p:nvPr/>
        </p:nvSpPr>
        <p:spPr>
          <a:xfrm>
            <a:off x="775742" y="3352800"/>
            <a:ext cx="7774632" cy="2057400"/>
          </a:xfrm>
          <a:prstGeom prst="roundRect">
            <a:avLst/>
          </a:prstGeom>
          <a:gradFill>
            <a:gsLst>
              <a:gs pos="2000">
                <a:srgbClr val="809EC2">
                  <a:lumMod val="75000"/>
                </a:srgbClr>
              </a:gs>
              <a:gs pos="14000">
                <a:srgbClr val="C5B3F7"/>
              </a:gs>
              <a:gs pos="70000">
                <a:sysClr val="window" lastClr="FFFFFF"/>
              </a:gs>
              <a:gs pos="100000">
                <a:srgbClr val="A5B592"/>
              </a:gs>
            </a:gsLst>
            <a:lin ang="16200000" scaled="1"/>
          </a:gradFill>
          <a:ln w="25400" cap="flat" cmpd="sng" algn="ctr">
            <a:solidFill>
              <a:srgbClr val="002060"/>
            </a:solidFill>
            <a:prstDash val="solid"/>
          </a:ln>
          <a:effectLst>
            <a:glow rad="101600">
              <a:srgbClr val="E7BC29">
                <a:satMod val="175000"/>
                <a:alpha val="40000"/>
              </a:srgbClr>
            </a:glow>
            <a:innerShdw blurRad="114300">
              <a:prstClr val="black"/>
            </a:innerShdw>
            <a:reflection blurRad="6350" stA="50000" endA="300" endPos="55500" dist="50800" dir="5400000" sy="-100000" algn="bl" rotWithShape="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Публичные слушания по проекту бюджета поселка Коренево Кореневского района Курской области на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2022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год и на плановый период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2023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и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2024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годов проведены </a:t>
            </a:r>
          </a:p>
          <a:p>
            <a:pPr marL="0" marR="0" lvl="0" indent="0" algn="ctr" defTabSz="914400" eaLnBrk="1" fontAlgn="auto" latinLnBrk="0" hangingPunct="1">
              <a:lnSpc>
                <a:spcPct val="100000"/>
              </a:lnSpc>
              <a:spcBef>
                <a:spcPts val="0"/>
              </a:spcBef>
              <a:spcAft>
                <a:spcPts val="0"/>
              </a:spcAft>
              <a:buClrTx/>
              <a:buSzTx/>
              <a:buFontTx/>
              <a:buNone/>
              <a:tabLst/>
              <a:defRPr/>
            </a:pPr>
            <a:r>
              <a:rPr lang="ru-RU" sz="2000" b="1" kern="0" dirty="0" smtClean="0">
                <a:solidFill>
                  <a:srgbClr val="002060"/>
                </a:solidFill>
                <a:cs typeface="Times New Roman" pitchFamily="18" charset="0"/>
              </a:rPr>
              <a:t>19</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ноября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2021 </a:t>
            </a:r>
            <a:r>
              <a:rPr kumimoji="0" lang="ru-RU" sz="2000" b="1" i="0" u="none" strike="noStrike" kern="0" cap="none" spc="0" normalizeH="0" baseline="0" noProof="0" dirty="0" smtClean="0">
                <a:ln>
                  <a:noFill/>
                </a:ln>
                <a:solidFill>
                  <a:srgbClr val="002060"/>
                </a:solidFill>
                <a:effectLst/>
                <a:uLnTx/>
                <a:uFillTx/>
                <a:latin typeface="Times New Roman" pitchFamily="18" charset="0"/>
                <a:ea typeface="+mn-ea"/>
                <a:cs typeface="Times New Roman" pitchFamily="18" charset="0"/>
              </a:rPr>
              <a:t>года.</a:t>
            </a:r>
          </a:p>
        </p:txBody>
      </p:sp>
    </p:spTree>
    <p:extLst>
      <p:ext uri="{BB962C8B-B14F-4D97-AF65-F5344CB8AC3E}">
        <p14:creationId xmlns:p14="http://schemas.microsoft.com/office/powerpoint/2010/main" xmlns="" val="62145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28600"/>
            <a:ext cx="8458200" cy="1066800"/>
          </a:xfrm>
          <a:noFill/>
          <a:scene3d>
            <a:camera prst="orthographicFront"/>
            <a:lightRig rig="threePt" dir="t"/>
          </a:scene3d>
          <a:sp3d>
            <a:bevelT/>
          </a:sp3d>
        </p:spPr>
        <p:txBody>
          <a:bodyPr>
            <a:noAutofit/>
          </a:bodyPr>
          <a:lstStyle/>
          <a:p>
            <a:pPr algn="ctr">
              <a:lnSpc>
                <a:spcPct val="80000"/>
              </a:lnSpc>
            </a:pP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Основные характеристики проекта бюджета поселка Коренево </a:t>
            </a:r>
            <a:r>
              <a:rPr lang="ru-RU" sz="2000" b="1" dirty="0" err="1" smtClean="0">
                <a:solidFill>
                  <a:schemeClr val="tx1"/>
                </a:solidFill>
                <a:latin typeface="Times New Roman" pitchFamily="18" charset="0"/>
                <a:cs typeface="Times New Roman" pitchFamily="18" charset="0"/>
              </a:rPr>
              <a:t>кореневского</a:t>
            </a:r>
            <a:r>
              <a:rPr lang="ru-RU" sz="2000" b="1" dirty="0" smtClean="0">
                <a:solidFill>
                  <a:schemeClr val="tx1"/>
                </a:solidFill>
                <a:latin typeface="Times New Roman" pitchFamily="18" charset="0"/>
                <a:cs typeface="Times New Roman" pitchFamily="18" charset="0"/>
              </a:rPr>
              <a:t> района курской области</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на </a:t>
            </a:r>
            <a:r>
              <a:rPr lang="ru-RU" sz="2000" b="1" dirty="0" smtClean="0">
                <a:solidFill>
                  <a:schemeClr val="tx1"/>
                </a:solidFill>
                <a:latin typeface="Times New Roman" pitchFamily="18" charset="0"/>
                <a:cs typeface="Times New Roman" pitchFamily="18" charset="0"/>
              </a:rPr>
              <a:t>2022 </a:t>
            </a:r>
            <a:r>
              <a:rPr lang="ru-RU" sz="2000" b="1" dirty="0" smtClean="0">
                <a:solidFill>
                  <a:schemeClr val="tx1"/>
                </a:solidFill>
                <a:latin typeface="Times New Roman" pitchFamily="18" charset="0"/>
                <a:cs typeface="Times New Roman" pitchFamily="18" charset="0"/>
              </a:rPr>
              <a:t>год и на плановый период </a:t>
            </a:r>
            <a:r>
              <a:rPr lang="ru-RU" sz="2000" b="1" dirty="0" smtClean="0">
                <a:solidFill>
                  <a:schemeClr val="tx1"/>
                </a:solidFill>
                <a:latin typeface="Times New Roman" pitchFamily="18" charset="0"/>
                <a:cs typeface="Times New Roman" pitchFamily="18" charset="0"/>
              </a:rPr>
              <a:t>2023 </a:t>
            </a:r>
            <a:r>
              <a:rPr lang="ru-RU" sz="2000" b="1" dirty="0" smtClean="0">
                <a:solidFill>
                  <a:schemeClr val="tx1"/>
                </a:solidFill>
                <a:latin typeface="Times New Roman" pitchFamily="18" charset="0"/>
                <a:cs typeface="Times New Roman" pitchFamily="18" charset="0"/>
              </a:rPr>
              <a:t>и </a:t>
            </a:r>
            <a:r>
              <a:rPr lang="ru-RU" sz="2000" b="1" dirty="0" smtClean="0">
                <a:solidFill>
                  <a:schemeClr val="tx1"/>
                </a:solidFill>
                <a:latin typeface="Times New Roman" pitchFamily="18" charset="0"/>
                <a:cs typeface="Times New Roman" pitchFamily="18" charset="0"/>
              </a:rPr>
              <a:t>2024 </a:t>
            </a:r>
            <a:r>
              <a:rPr lang="ru-RU" sz="2000" b="1" dirty="0" smtClean="0">
                <a:solidFill>
                  <a:schemeClr val="tx1"/>
                </a:solidFill>
                <a:latin typeface="Times New Roman" pitchFamily="18" charset="0"/>
                <a:cs typeface="Times New Roman" pitchFamily="18" charset="0"/>
              </a:rPr>
              <a:t>годов</a:t>
            </a:r>
            <a:br>
              <a:rPr lang="ru-RU" sz="2000" b="1" dirty="0" smtClean="0">
                <a:solidFill>
                  <a:schemeClr val="tx1"/>
                </a:solidFill>
                <a:latin typeface="Times New Roman" pitchFamily="18" charset="0"/>
                <a:cs typeface="Times New Roman" pitchFamily="18" charset="0"/>
              </a:rPr>
            </a:b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xmlns="" val="3075596766"/>
              </p:ext>
            </p:extLst>
          </p:nvPr>
        </p:nvGraphicFramePr>
        <p:xfrm>
          <a:off x="228600" y="1371600"/>
          <a:ext cx="8686799" cy="3187159"/>
        </p:xfrm>
        <a:graphic>
          <a:graphicData uri="http://schemas.openxmlformats.org/drawingml/2006/table">
            <a:tbl>
              <a:tblPr firstRow="1" bandRow="1">
                <a:tableStyleId>{C4B1156A-380E-4F78-BDF5-A606A8083BF9}</a:tableStyleId>
              </a:tblPr>
              <a:tblGrid>
                <a:gridCol w="856107"/>
                <a:gridCol w="3051125"/>
                <a:gridCol w="1517657"/>
                <a:gridCol w="1517657"/>
                <a:gridCol w="1744253"/>
              </a:tblGrid>
              <a:tr h="1008575">
                <a:tc>
                  <a:txBody>
                    <a:bodyPr/>
                    <a:lstStyle/>
                    <a:p>
                      <a:pPr algn="ct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66FFFF"/>
                        </a:gs>
                        <a:gs pos="23000">
                          <a:schemeClr val="accent1">
                            <a:tint val="44500"/>
                            <a:satMod val="160000"/>
                          </a:schemeClr>
                        </a:gs>
                        <a:gs pos="100000">
                          <a:schemeClr val="accent1">
                            <a:tint val="23500"/>
                            <a:satMod val="160000"/>
                          </a:schemeClr>
                        </a:gs>
                      </a:gsLst>
                      <a:lin ang="5400000" scaled="0"/>
                    </a:gradFill>
                  </a:tcPr>
                </a:tc>
                <a:tc>
                  <a:txBody>
                    <a:bodyPr/>
                    <a:lstStyle/>
                    <a:p>
                      <a:pPr algn="ctr"/>
                      <a:r>
                        <a:rPr lang="ru-RU" sz="1800" dirty="0" smtClean="0">
                          <a:latin typeface="Times New Roman" pitchFamily="18" charset="0"/>
                          <a:cs typeface="Times New Roman" pitchFamily="18" charset="0"/>
                        </a:rPr>
                        <a:t>Показатель</a:t>
                      </a:r>
                      <a:endParaRPr lang="ru-RU"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66FFFF"/>
                        </a:gs>
                        <a:gs pos="23000">
                          <a:schemeClr val="accent1">
                            <a:tint val="44500"/>
                            <a:satMod val="160000"/>
                          </a:schemeClr>
                        </a:gs>
                        <a:gs pos="100000">
                          <a:schemeClr val="accent1">
                            <a:tint val="23500"/>
                            <a:satMod val="160000"/>
                          </a:schemeClr>
                        </a:gs>
                      </a:gsLst>
                      <a:lin ang="5400000" scaled="0"/>
                    </a:gradFill>
                  </a:tcPr>
                </a:tc>
                <a:tc>
                  <a:txBody>
                    <a:bodyPr/>
                    <a:lstStyle/>
                    <a:p>
                      <a:pPr algn="ctr"/>
                      <a:r>
                        <a:rPr lang="ru-RU" sz="1800" dirty="0" smtClean="0">
                          <a:latin typeface="Times New Roman" pitchFamily="18" charset="0"/>
                          <a:cs typeface="Times New Roman" pitchFamily="18" charset="0"/>
                        </a:rPr>
                        <a:t>2022 </a:t>
                      </a:r>
                      <a:r>
                        <a:rPr lang="ru-RU" sz="1800" dirty="0" smtClean="0">
                          <a:latin typeface="Times New Roman" pitchFamily="18" charset="0"/>
                          <a:cs typeface="Times New Roman" pitchFamily="18" charset="0"/>
                        </a:rPr>
                        <a:t>год (тыс. руб.)</a:t>
                      </a:r>
                      <a:endParaRPr lang="ru-RU"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66FFFF"/>
                        </a:gs>
                        <a:gs pos="23000">
                          <a:schemeClr val="accent1">
                            <a:tint val="44500"/>
                            <a:satMod val="160000"/>
                          </a:schemeClr>
                        </a:gs>
                        <a:gs pos="100000">
                          <a:schemeClr val="accent1">
                            <a:tint val="23500"/>
                            <a:satMod val="160000"/>
                          </a:schemeClr>
                        </a:gs>
                      </a:gsLst>
                      <a:lin ang="5400000" scaled="0"/>
                    </a:gradFill>
                  </a:tcPr>
                </a:tc>
                <a:tc>
                  <a:txBody>
                    <a:bodyPr/>
                    <a:lstStyle/>
                    <a:p>
                      <a:pPr algn="ctr"/>
                      <a:r>
                        <a:rPr lang="ru-RU" sz="1800" dirty="0" smtClean="0">
                          <a:latin typeface="Times New Roman" pitchFamily="18" charset="0"/>
                          <a:cs typeface="Times New Roman" pitchFamily="18" charset="0"/>
                        </a:rPr>
                        <a:t>2023 </a:t>
                      </a:r>
                      <a:r>
                        <a:rPr lang="ru-RU" sz="1800" dirty="0" smtClean="0">
                          <a:latin typeface="Times New Roman" pitchFamily="18" charset="0"/>
                          <a:cs typeface="Times New Roman" pitchFamily="18" charset="0"/>
                        </a:rPr>
                        <a:t>год (тыс. руб.)</a:t>
                      </a:r>
                      <a:endParaRPr lang="ru-RU"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66FFFF"/>
                        </a:gs>
                        <a:gs pos="23000">
                          <a:schemeClr val="accent1">
                            <a:tint val="44500"/>
                            <a:satMod val="160000"/>
                          </a:schemeClr>
                        </a:gs>
                        <a:gs pos="100000">
                          <a:schemeClr val="accent1">
                            <a:tint val="23500"/>
                            <a:satMod val="160000"/>
                          </a:schemeClr>
                        </a:gs>
                      </a:gsLst>
                      <a:lin ang="5400000" scaled="0"/>
                    </a:gradFill>
                  </a:tcPr>
                </a:tc>
                <a:tc>
                  <a:txBody>
                    <a:bodyPr/>
                    <a:lstStyle/>
                    <a:p>
                      <a:pPr algn="ctr"/>
                      <a:r>
                        <a:rPr lang="ru-RU" sz="1800" dirty="0" smtClean="0">
                          <a:latin typeface="Times New Roman" pitchFamily="18" charset="0"/>
                          <a:cs typeface="Times New Roman" pitchFamily="18" charset="0"/>
                        </a:rPr>
                        <a:t>2024 </a:t>
                      </a:r>
                      <a:r>
                        <a:rPr lang="ru-RU" sz="1800" dirty="0" smtClean="0">
                          <a:latin typeface="Times New Roman" pitchFamily="18" charset="0"/>
                          <a:cs typeface="Times New Roman" pitchFamily="18" charset="0"/>
                        </a:rPr>
                        <a:t>год (тыс. руб.)</a:t>
                      </a:r>
                      <a:endParaRPr lang="ru-RU"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66FFFF"/>
                        </a:gs>
                        <a:gs pos="23000">
                          <a:schemeClr val="accent1">
                            <a:tint val="44500"/>
                            <a:satMod val="160000"/>
                          </a:schemeClr>
                        </a:gs>
                        <a:gs pos="100000">
                          <a:schemeClr val="accent1">
                            <a:tint val="23500"/>
                            <a:satMod val="160000"/>
                          </a:schemeClr>
                        </a:gs>
                      </a:gsLst>
                      <a:lin ang="5400000" scaled="0"/>
                    </a:gradFill>
                  </a:tcPr>
                </a:tc>
              </a:tr>
              <a:tr h="529929">
                <a:tc>
                  <a:txBody>
                    <a:bodyPr/>
                    <a:lstStyle/>
                    <a:p>
                      <a:pPr algn="ctr"/>
                      <a:r>
                        <a:rPr lang="ru-RU" sz="1800" b="1" dirty="0" smtClean="0">
                          <a:latin typeface="Times New Roman" pitchFamily="18" charset="0"/>
                          <a:cs typeface="Times New Roman" pitchFamily="18" charset="0"/>
                        </a:rPr>
                        <a:t>1</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sz="1800" b="1" dirty="0" smtClean="0">
                          <a:latin typeface="Times New Roman" pitchFamily="18" charset="0"/>
                          <a:cs typeface="Times New Roman" pitchFamily="18" charset="0"/>
                        </a:rPr>
                        <a:t>Общий</a:t>
                      </a:r>
                      <a:r>
                        <a:rPr lang="ru-RU" sz="1800" b="1" baseline="0" dirty="0" smtClean="0">
                          <a:latin typeface="Times New Roman" pitchFamily="18" charset="0"/>
                          <a:cs typeface="Times New Roman" pitchFamily="18" charset="0"/>
                        </a:rPr>
                        <a:t> объем доходов</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b="1" dirty="0" smtClean="0">
                          <a:latin typeface="Times New Roman" pitchFamily="18" charset="0"/>
                          <a:cs typeface="Times New Roman" pitchFamily="18" charset="0"/>
                        </a:rPr>
                        <a:t>91713,62</a:t>
                      </a:r>
                      <a:endParaRPr lang="ru-RU" sz="1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b="1" dirty="0" smtClean="0">
                          <a:latin typeface="Times New Roman" pitchFamily="18" charset="0"/>
                          <a:cs typeface="Times New Roman" pitchFamily="18" charset="0"/>
                        </a:rPr>
                        <a:t>23138,05</a:t>
                      </a:r>
                      <a:endParaRPr lang="ru-RU" sz="1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b="1" dirty="0" smtClean="0">
                          <a:latin typeface="Times New Roman" pitchFamily="18" charset="0"/>
                          <a:cs typeface="Times New Roman" pitchFamily="18" charset="0"/>
                        </a:rPr>
                        <a:t>23038,64</a:t>
                      </a:r>
                      <a:endParaRPr lang="ru-RU" sz="1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2835">
                <a:tc>
                  <a:txBody>
                    <a:bodyPr/>
                    <a:lstStyle/>
                    <a:p>
                      <a:pPr algn="ctr"/>
                      <a:r>
                        <a:rPr lang="ru-RU" sz="1800" b="1" dirty="0" smtClean="0">
                          <a:latin typeface="Times New Roman" pitchFamily="18" charset="0"/>
                          <a:cs typeface="Times New Roman" pitchFamily="18" charset="0"/>
                        </a:rPr>
                        <a:t>2</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sz="1800" b="1" dirty="0" smtClean="0">
                          <a:latin typeface="Times New Roman" pitchFamily="18" charset="0"/>
                          <a:cs typeface="Times New Roman" pitchFamily="18" charset="0"/>
                        </a:rPr>
                        <a:t>Общий объем расходов</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latin typeface="Times New Roman" pitchFamily="18" charset="0"/>
                          <a:cs typeface="Times New Roman" pitchFamily="18" charset="0"/>
                        </a:rPr>
                        <a:t>91713,62</a:t>
                      </a:r>
                    </a:p>
                    <a:p>
                      <a:pPr algn="ctr"/>
                      <a:endParaRPr lang="ru-RU" sz="1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latin typeface="Times New Roman" pitchFamily="18" charset="0"/>
                          <a:cs typeface="Times New Roman" pitchFamily="18" charset="0"/>
                        </a:rPr>
                        <a:t>23138,05</a:t>
                      </a:r>
                    </a:p>
                    <a:p>
                      <a:pPr algn="ctr"/>
                      <a:endParaRPr lang="ru-RU" sz="1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latin typeface="Times New Roman" pitchFamily="18" charset="0"/>
                          <a:cs typeface="Times New Roman" pitchFamily="18" charset="0"/>
                        </a:rPr>
                        <a:t>23038,64</a:t>
                      </a:r>
                    </a:p>
                    <a:p>
                      <a:pPr algn="ctr"/>
                      <a:endParaRPr lang="ru-RU" sz="1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8575">
                <a:tc>
                  <a:txBody>
                    <a:bodyPr/>
                    <a:lstStyle/>
                    <a:p>
                      <a:pPr algn="ctr"/>
                      <a:r>
                        <a:rPr lang="ru-RU" sz="1800" b="1" dirty="0" smtClean="0">
                          <a:latin typeface="Times New Roman" pitchFamily="18" charset="0"/>
                          <a:cs typeface="Times New Roman" pitchFamily="18" charset="0"/>
                        </a:rPr>
                        <a:t>5</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sz="1800" b="1" dirty="0" smtClean="0">
                          <a:latin typeface="Times New Roman" pitchFamily="18" charset="0"/>
                          <a:cs typeface="Times New Roman" pitchFamily="18" charset="0"/>
                        </a:rPr>
                        <a:t>ДЕФИЦИТ (-)/</a:t>
                      </a:r>
                    </a:p>
                    <a:p>
                      <a:pPr algn="l"/>
                      <a:r>
                        <a:rPr lang="ru-RU" sz="1800" b="1" dirty="0" smtClean="0">
                          <a:latin typeface="Times New Roman" pitchFamily="18" charset="0"/>
                          <a:cs typeface="Times New Roman" pitchFamily="18" charset="0"/>
                        </a:rPr>
                        <a:t>ПРОФИЦИТ (+)</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b="1" dirty="0" smtClean="0">
                          <a:latin typeface="Times New Roman" pitchFamily="18" charset="0"/>
                          <a:cs typeface="Times New Roman" pitchFamily="18" charset="0"/>
                        </a:rPr>
                        <a:t>0,0</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b="1" dirty="0" smtClean="0">
                          <a:latin typeface="Times New Roman" pitchFamily="18" charset="0"/>
                          <a:cs typeface="Times New Roman" pitchFamily="18" charset="0"/>
                        </a:rPr>
                        <a:t>0,0</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b="1" dirty="0" smtClean="0">
                          <a:latin typeface="Times New Roman" pitchFamily="18" charset="0"/>
                          <a:cs typeface="Times New Roman" pitchFamily="18" charset="0"/>
                        </a:rPr>
                        <a:t>0,0</a:t>
                      </a:r>
                      <a:endParaRPr lang="ru-RU"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065882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28600"/>
            <a:ext cx="8229600" cy="1139825"/>
          </a:xfrm>
          <a:noFill/>
          <a:scene3d>
            <a:camera prst="orthographicFront"/>
            <a:lightRig rig="threePt" dir="t"/>
          </a:scene3d>
          <a:sp3d>
            <a:bevelT/>
          </a:sp3d>
        </p:spPr>
        <p:txBody>
          <a:bodyPr>
            <a:normAutofit fontScale="90000"/>
          </a:bodyPr>
          <a:lstStyle/>
          <a:p>
            <a:pPr algn="ctr">
              <a:lnSpc>
                <a:spcPct val="90000"/>
              </a:lnSpc>
            </a:pPr>
            <a:r>
              <a:rPr lang="ru-RU" sz="2400" b="1" dirty="0" smtClean="0">
                <a:solidFill>
                  <a:schemeClr val="tx1"/>
                </a:solidFill>
                <a:latin typeface="Times New Roman" pitchFamily="18" charset="0"/>
                <a:cs typeface="Times New Roman" pitchFamily="18" charset="0"/>
              </a:rPr>
              <a:t>Структура доходов бюджета поселка Коренево </a:t>
            </a:r>
            <a:r>
              <a:rPr lang="ru-RU" sz="2400" b="1" dirty="0" err="1" smtClean="0">
                <a:solidFill>
                  <a:schemeClr val="tx1"/>
                </a:solidFill>
                <a:latin typeface="Times New Roman" pitchFamily="18" charset="0"/>
                <a:cs typeface="Times New Roman" pitchFamily="18" charset="0"/>
              </a:rPr>
              <a:t>кореневского</a:t>
            </a:r>
            <a:r>
              <a:rPr lang="ru-RU" sz="2400" b="1" dirty="0" smtClean="0">
                <a:solidFill>
                  <a:schemeClr val="tx1"/>
                </a:solidFill>
                <a:latin typeface="Times New Roman" pitchFamily="18" charset="0"/>
                <a:cs typeface="Times New Roman" pitchFamily="18" charset="0"/>
              </a:rPr>
              <a:t> района курской области</a:t>
            </a:r>
            <a:br>
              <a:rPr lang="ru-RU" sz="2400" b="1" dirty="0" smtClean="0">
                <a:solidFill>
                  <a:schemeClr val="tx1"/>
                </a:solidFill>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на </a:t>
            </a:r>
            <a:r>
              <a:rPr lang="ru-RU" sz="2400" b="1" dirty="0" smtClean="0">
                <a:solidFill>
                  <a:schemeClr val="tx1"/>
                </a:solidFill>
                <a:latin typeface="Times New Roman" pitchFamily="18" charset="0"/>
                <a:cs typeface="Times New Roman" pitchFamily="18" charset="0"/>
              </a:rPr>
              <a:t>2022-2024 </a:t>
            </a:r>
            <a:r>
              <a:rPr lang="ru-RU" sz="2400" b="1" dirty="0" smtClean="0">
                <a:solidFill>
                  <a:schemeClr val="tx1"/>
                </a:solidFill>
                <a:latin typeface="Times New Roman" pitchFamily="18" charset="0"/>
                <a:cs typeface="Times New Roman" pitchFamily="18" charset="0"/>
              </a:rPr>
              <a:t>годы</a:t>
            </a:r>
            <a:endParaRPr lang="ru-RU" sz="2400" b="1" dirty="0">
              <a:solidFill>
                <a:schemeClr val="tx1"/>
              </a:solidFill>
              <a:latin typeface="Times New Roman" pitchFamily="18" charset="0"/>
              <a:cs typeface="Times New Roman" pitchFamily="18" charset="0"/>
            </a:endParaRPr>
          </a:p>
        </p:txBody>
      </p:sp>
      <p:graphicFrame>
        <p:nvGraphicFramePr>
          <p:cNvPr id="6" name="Объект 5"/>
          <p:cNvGraphicFramePr>
            <a:graphicFrameLocks noGrp="1"/>
          </p:cNvGraphicFramePr>
          <p:nvPr>
            <p:ph idx="4294967295"/>
            <p:extLst>
              <p:ext uri="{D42A27DB-BD31-4B8C-83A1-F6EECF244321}">
                <p14:modId xmlns:p14="http://schemas.microsoft.com/office/powerpoint/2010/main" xmlns="" val="2906335606"/>
              </p:ext>
            </p:extLst>
          </p:nvPr>
        </p:nvGraphicFramePr>
        <p:xfrm>
          <a:off x="0" y="1447800"/>
          <a:ext cx="3124200" cy="48355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extLst>
              <p:ext uri="{D42A27DB-BD31-4B8C-83A1-F6EECF244321}">
                <p14:modId xmlns:p14="http://schemas.microsoft.com/office/powerpoint/2010/main" xmlns="" val="416373011"/>
              </p:ext>
            </p:extLst>
          </p:nvPr>
        </p:nvGraphicFramePr>
        <p:xfrm>
          <a:off x="3352800" y="762000"/>
          <a:ext cx="3352800" cy="304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Диаграмма 7"/>
          <p:cNvGraphicFramePr/>
          <p:nvPr>
            <p:extLst>
              <p:ext uri="{D42A27DB-BD31-4B8C-83A1-F6EECF244321}">
                <p14:modId xmlns:p14="http://schemas.microsoft.com/office/powerpoint/2010/main" xmlns="" val="2205272083"/>
              </p:ext>
            </p:extLst>
          </p:nvPr>
        </p:nvGraphicFramePr>
        <p:xfrm>
          <a:off x="2895600" y="2133600"/>
          <a:ext cx="6096000" cy="4622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38028472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76200"/>
            <a:ext cx="8915400" cy="1368425"/>
          </a:xfrm>
          <a:noFill/>
          <a:scene3d>
            <a:camera prst="orthographicFront"/>
            <a:lightRig rig="threePt" dir="t"/>
          </a:scene3d>
          <a:sp3d>
            <a:bevelT/>
          </a:sp3d>
        </p:spPr>
        <p:txBody>
          <a:bodyPr>
            <a:noAutofit/>
          </a:bodyPr>
          <a:lstStyle/>
          <a:p>
            <a:pPr algn="ctr"/>
            <a:r>
              <a:rPr lang="ru-RU" sz="2000" b="1" dirty="0" smtClean="0">
                <a:solidFill>
                  <a:schemeClr val="tx1"/>
                </a:solidFill>
                <a:latin typeface="Times New Roman" pitchFamily="18" charset="0"/>
                <a:cs typeface="Times New Roman" pitchFamily="18" charset="0"/>
              </a:rPr>
              <a:t>Основные источники формирования налоговых и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неналоговых доходов бюджета поселка Коренево </a:t>
            </a:r>
            <a:r>
              <a:rPr lang="ru-RU" sz="2000" b="1" dirty="0" err="1" smtClean="0">
                <a:solidFill>
                  <a:schemeClr val="tx1"/>
                </a:solidFill>
                <a:latin typeface="Times New Roman" pitchFamily="18" charset="0"/>
                <a:cs typeface="Times New Roman" pitchFamily="18" charset="0"/>
              </a:rPr>
              <a:t>кореневского</a:t>
            </a:r>
            <a:r>
              <a:rPr lang="ru-RU" sz="2000" b="1" dirty="0" smtClean="0">
                <a:solidFill>
                  <a:schemeClr val="tx1"/>
                </a:solidFill>
                <a:latin typeface="Times New Roman" pitchFamily="18" charset="0"/>
                <a:cs typeface="Times New Roman" pitchFamily="18" charset="0"/>
              </a:rPr>
              <a:t> района курской области в </a:t>
            </a:r>
            <a:r>
              <a:rPr lang="ru-RU" sz="2000" b="1" dirty="0" smtClean="0">
                <a:solidFill>
                  <a:schemeClr val="tx1"/>
                </a:solidFill>
                <a:latin typeface="Times New Roman" pitchFamily="18" charset="0"/>
                <a:cs typeface="Times New Roman" pitchFamily="18" charset="0"/>
              </a:rPr>
              <a:t>2022 </a:t>
            </a:r>
            <a:r>
              <a:rPr lang="ru-RU" sz="2000" b="1" dirty="0" smtClean="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2024 </a:t>
            </a:r>
            <a:r>
              <a:rPr lang="ru-RU" sz="2000" b="1" dirty="0" smtClean="0">
                <a:solidFill>
                  <a:schemeClr val="tx1"/>
                </a:solidFill>
                <a:latin typeface="Times New Roman" pitchFamily="18" charset="0"/>
                <a:cs typeface="Times New Roman" pitchFamily="18" charset="0"/>
              </a:rPr>
              <a:t>годах</a:t>
            </a:r>
            <a:endParaRPr lang="ru-RU" sz="2000" b="1" dirty="0">
              <a:solidFill>
                <a:schemeClr val="tx1"/>
              </a:solidFill>
              <a:latin typeface="Times New Roman" pitchFamily="18" charset="0"/>
              <a:cs typeface="Times New Roman" pitchFamily="18" charset="0"/>
            </a:endParaRPr>
          </a:p>
        </p:txBody>
      </p:sp>
      <p:graphicFrame>
        <p:nvGraphicFramePr>
          <p:cNvPr id="23" name="Таблица 22"/>
          <p:cNvGraphicFramePr>
            <a:graphicFrameLocks noGrp="1"/>
          </p:cNvGraphicFramePr>
          <p:nvPr>
            <p:extLst>
              <p:ext uri="{D42A27DB-BD31-4B8C-83A1-F6EECF244321}">
                <p14:modId xmlns:p14="http://schemas.microsoft.com/office/powerpoint/2010/main" xmlns="" val="3012492968"/>
              </p:ext>
            </p:extLst>
          </p:nvPr>
        </p:nvGraphicFramePr>
        <p:xfrm>
          <a:off x="990600" y="1295401"/>
          <a:ext cx="7696200" cy="5105398"/>
        </p:xfrm>
        <a:graphic>
          <a:graphicData uri="http://schemas.openxmlformats.org/drawingml/2006/table">
            <a:tbl>
              <a:tblPr>
                <a:tableStyleId>{616DA210-FB5B-4158-B5E0-FEB733F419BA}</a:tableStyleId>
              </a:tblPr>
              <a:tblGrid>
                <a:gridCol w="3458723"/>
                <a:gridCol w="1573408"/>
                <a:gridCol w="1282700"/>
                <a:gridCol w="1381369"/>
              </a:tblGrid>
              <a:tr h="152393">
                <a:tc gridSpan="4">
                  <a:txBody>
                    <a:bodyPr/>
                    <a:lstStyle/>
                    <a:p>
                      <a:pPr algn="ctr" fontAlgn="b"/>
                      <a:r>
                        <a:rPr lang="ru-RU" sz="700" u="none" strike="noStrike" dirty="0">
                          <a:effectLst/>
                        </a:rPr>
                        <a:t> </a:t>
                      </a:r>
                      <a:endParaRPr lang="ru-RU" sz="700" b="0" i="0" u="none" strike="noStrike" dirty="0">
                        <a:effectLst/>
                        <a:latin typeface="Times New Roman"/>
                      </a:endParaRPr>
                    </a:p>
                  </a:txBody>
                  <a:tcPr marL="0" marR="0" marT="0" marB="0" anchor="b">
                    <a:cell3D prstMaterial="dkEdge">
                      <a:bevel w="50800" prst="hardEdge"/>
                      <a:lightRig rig="flood" dir="t"/>
                    </a:cell3D>
                  </a:tcPr>
                </a:tc>
                <a:tc hMerge="1">
                  <a:txBody>
                    <a:bodyPr/>
                    <a:lstStyle/>
                    <a:p>
                      <a:endParaRPr lang="ru-RU"/>
                    </a:p>
                  </a:txBody>
                  <a:tcPr/>
                </a:tc>
                <a:tc hMerge="1">
                  <a:txBody>
                    <a:bodyPr/>
                    <a:lstStyle/>
                    <a:p>
                      <a:endParaRPr lang="ru-RU"/>
                    </a:p>
                  </a:txBody>
                  <a:tcPr/>
                </a:tc>
                <a:tc hMerge="1">
                  <a:txBody>
                    <a:bodyPr/>
                    <a:lstStyle/>
                    <a:p>
                      <a:endParaRPr lang="ru-RU"/>
                    </a:p>
                  </a:txBody>
                  <a:tcPr/>
                </a:tc>
              </a:tr>
              <a:tr h="453677">
                <a:tc rowSpan="2">
                  <a:txBody>
                    <a:bodyPr/>
                    <a:lstStyle/>
                    <a:p>
                      <a:pPr algn="ctr" fontAlgn="ctr"/>
                      <a:r>
                        <a:rPr lang="ru-RU" sz="1600" b="1" u="none" strike="noStrike" dirty="0">
                          <a:effectLst/>
                          <a:latin typeface="Times New Roman" pitchFamily="18" charset="0"/>
                          <a:cs typeface="Times New Roman" pitchFamily="18" charset="0"/>
                        </a:rPr>
                        <a:t>Наименование</a:t>
                      </a:r>
                      <a:endParaRPr lang="ru-RU" sz="1600" b="1" i="0" u="none" strike="noStrike" dirty="0">
                        <a:effectLst/>
                        <a:latin typeface="Times New Roman" pitchFamily="18" charset="0"/>
                        <a:cs typeface="Times New Roman" pitchFamily="18" charset="0"/>
                      </a:endParaRPr>
                    </a:p>
                    <a:p>
                      <a:pPr algn="l" fontAlgn="b"/>
                      <a:r>
                        <a:rPr lang="ru-RU" sz="700" b="1" u="none" strike="noStrike" dirty="0">
                          <a:effectLst/>
                          <a:latin typeface="Times New Roman" pitchFamily="18" charset="0"/>
                          <a:cs typeface="Times New Roman" pitchFamily="18" charset="0"/>
                        </a:rPr>
                        <a:t> </a:t>
                      </a:r>
                      <a:endParaRPr lang="ru-RU" sz="700" b="1" i="0" u="none" strike="noStrike" dirty="0">
                        <a:effectLst/>
                        <a:latin typeface="Times New Roman" pitchFamily="18" charset="0"/>
                        <a:cs typeface="Times New Roman" pitchFamily="18" charset="0"/>
                      </a:endParaRPr>
                    </a:p>
                  </a:txBody>
                  <a:tcPr marL="0" marR="0" marT="0" marB="0" anchor="ctr">
                    <a:gradFill>
                      <a:gsLst>
                        <a:gs pos="0">
                          <a:srgbClr val="FFCCFF"/>
                        </a:gs>
                        <a:gs pos="49000">
                          <a:schemeClr val="accent1">
                            <a:tint val="44500"/>
                            <a:satMod val="160000"/>
                          </a:schemeClr>
                        </a:gs>
                        <a:gs pos="98000">
                          <a:srgbClr val="CCFFFF"/>
                        </a:gs>
                      </a:gsLst>
                      <a:lin ang="16200000" scaled="1"/>
                    </a:gradFill>
                  </a:tcPr>
                </a:tc>
                <a:tc>
                  <a:txBody>
                    <a:bodyPr/>
                    <a:lstStyle/>
                    <a:p>
                      <a:pPr algn="ctr" fontAlgn="ctr"/>
                      <a:r>
                        <a:rPr lang="ru-RU" sz="1200" b="1" u="none" strike="noStrike" dirty="0" smtClean="0">
                          <a:effectLst/>
                          <a:latin typeface="Times New Roman" pitchFamily="18" charset="0"/>
                          <a:cs typeface="Times New Roman" pitchFamily="18" charset="0"/>
                        </a:rPr>
                        <a:t>2022 </a:t>
                      </a:r>
                      <a:r>
                        <a:rPr lang="ru-RU" sz="1200" b="1" u="none" strike="noStrike" dirty="0">
                          <a:effectLst/>
                          <a:latin typeface="Times New Roman" pitchFamily="18" charset="0"/>
                          <a:cs typeface="Times New Roman" pitchFamily="18" charset="0"/>
                        </a:rPr>
                        <a:t>год</a:t>
                      </a:r>
                      <a:endParaRPr lang="ru-RU" sz="1200" b="1" i="0" u="none" strike="noStrike" dirty="0">
                        <a:effectLst/>
                        <a:latin typeface="Times New Roman" pitchFamily="18" charset="0"/>
                        <a:cs typeface="Times New Roman" pitchFamily="18" charset="0"/>
                      </a:endParaRPr>
                    </a:p>
                  </a:txBody>
                  <a:tcPr marL="0" marR="0" marT="0" marB="0" anchor="ctr">
                    <a:gradFill>
                      <a:gsLst>
                        <a:gs pos="0">
                          <a:srgbClr val="FFCCFF"/>
                        </a:gs>
                        <a:gs pos="49000">
                          <a:schemeClr val="accent1">
                            <a:tint val="44500"/>
                            <a:satMod val="160000"/>
                          </a:schemeClr>
                        </a:gs>
                        <a:gs pos="98000">
                          <a:srgbClr val="CCFFFF"/>
                        </a:gs>
                      </a:gsLst>
                      <a:lin ang="16200000" scaled="1"/>
                    </a:gradFill>
                  </a:tcPr>
                </a:tc>
                <a:tc>
                  <a:txBody>
                    <a:bodyPr/>
                    <a:lstStyle/>
                    <a:p>
                      <a:pPr algn="ctr" fontAlgn="ctr"/>
                      <a:r>
                        <a:rPr lang="ru-RU" sz="1200" b="1" u="none" strike="noStrike" dirty="0" smtClean="0">
                          <a:effectLst/>
                          <a:latin typeface="Times New Roman" pitchFamily="18" charset="0"/>
                          <a:cs typeface="Times New Roman" pitchFamily="18" charset="0"/>
                        </a:rPr>
                        <a:t>2023 </a:t>
                      </a:r>
                      <a:r>
                        <a:rPr lang="ru-RU" sz="1200" b="1" u="none" strike="noStrike" dirty="0">
                          <a:effectLst/>
                          <a:latin typeface="Times New Roman" pitchFamily="18" charset="0"/>
                          <a:cs typeface="Times New Roman" pitchFamily="18" charset="0"/>
                        </a:rPr>
                        <a:t>год</a:t>
                      </a:r>
                      <a:endParaRPr lang="ru-RU" sz="1200" b="1" i="0" u="none" strike="noStrike" dirty="0">
                        <a:effectLst/>
                        <a:latin typeface="Times New Roman" pitchFamily="18" charset="0"/>
                        <a:cs typeface="Times New Roman" pitchFamily="18" charset="0"/>
                      </a:endParaRPr>
                    </a:p>
                  </a:txBody>
                  <a:tcPr marL="0" marR="0" marT="0" marB="0" anchor="ctr">
                    <a:gradFill>
                      <a:gsLst>
                        <a:gs pos="0">
                          <a:srgbClr val="FFCCFF"/>
                        </a:gs>
                        <a:gs pos="49000">
                          <a:schemeClr val="accent1">
                            <a:tint val="44500"/>
                            <a:satMod val="160000"/>
                          </a:schemeClr>
                        </a:gs>
                        <a:gs pos="98000">
                          <a:srgbClr val="CCFFFF"/>
                        </a:gs>
                      </a:gsLst>
                      <a:lin ang="16200000" scaled="1"/>
                    </a:gradFill>
                  </a:tcPr>
                </a:tc>
                <a:tc>
                  <a:txBody>
                    <a:bodyPr/>
                    <a:lstStyle/>
                    <a:p>
                      <a:pPr algn="ctr" fontAlgn="ctr"/>
                      <a:r>
                        <a:rPr lang="ru-RU" sz="1200" b="1" u="none" strike="noStrike" dirty="0" smtClean="0">
                          <a:effectLst/>
                          <a:latin typeface="Times New Roman" pitchFamily="18" charset="0"/>
                          <a:cs typeface="Times New Roman" pitchFamily="18" charset="0"/>
                        </a:rPr>
                        <a:t>2024 </a:t>
                      </a:r>
                      <a:r>
                        <a:rPr lang="ru-RU" sz="1200" b="1" u="none" strike="noStrike" dirty="0">
                          <a:effectLst/>
                          <a:latin typeface="Times New Roman" pitchFamily="18" charset="0"/>
                          <a:cs typeface="Times New Roman" pitchFamily="18" charset="0"/>
                        </a:rPr>
                        <a:t>год</a:t>
                      </a:r>
                      <a:endParaRPr lang="ru-RU" sz="1200" b="1" i="0" u="none" strike="noStrike" dirty="0">
                        <a:effectLst/>
                        <a:latin typeface="Times New Roman" pitchFamily="18" charset="0"/>
                        <a:cs typeface="Times New Roman" pitchFamily="18" charset="0"/>
                      </a:endParaRPr>
                    </a:p>
                  </a:txBody>
                  <a:tcPr marL="0" marR="0" marT="0" marB="0" anchor="ctr">
                    <a:gradFill>
                      <a:gsLst>
                        <a:gs pos="0">
                          <a:srgbClr val="FFCCFF"/>
                        </a:gs>
                        <a:gs pos="49000">
                          <a:schemeClr val="accent1">
                            <a:tint val="44500"/>
                            <a:satMod val="160000"/>
                          </a:schemeClr>
                        </a:gs>
                        <a:gs pos="98000">
                          <a:srgbClr val="CCFFFF"/>
                        </a:gs>
                      </a:gsLst>
                      <a:lin ang="16200000" scaled="1"/>
                    </a:gradFill>
                  </a:tcPr>
                </a:tc>
              </a:tr>
              <a:tr h="696873">
                <a:tc vMerge="1">
                  <a:txBody>
                    <a:bodyPr/>
                    <a:lstStyle/>
                    <a:p>
                      <a:pPr algn="l" fontAlgn="b"/>
                      <a:endParaRPr lang="ru-RU" sz="700" b="1" i="0" u="none" strike="noStrike" dirty="0">
                        <a:effectLst/>
                        <a:latin typeface="Times New Roman"/>
                      </a:endParaRPr>
                    </a:p>
                  </a:txBody>
                  <a:tcPr marL="0" marR="0" marT="0" marB="0" anchor="b"/>
                </a:tc>
                <a:tc>
                  <a:txBody>
                    <a:bodyPr/>
                    <a:lstStyle/>
                    <a:p>
                      <a:pPr algn="ctr" fontAlgn="ctr"/>
                      <a:r>
                        <a:rPr lang="ru-RU" sz="800" b="1" u="none" strike="noStrike" dirty="0">
                          <a:effectLst/>
                          <a:latin typeface="Times New Roman" pitchFamily="18" charset="0"/>
                          <a:cs typeface="Times New Roman" pitchFamily="18" charset="0"/>
                        </a:rPr>
                        <a:t>С</a:t>
                      </a:r>
                      <a:r>
                        <a:rPr lang="ru-RU" sz="800" b="1" u="none" strike="noStrike" dirty="0" smtClean="0">
                          <a:effectLst/>
                          <a:latin typeface="Times New Roman" pitchFamily="18" charset="0"/>
                          <a:cs typeface="Times New Roman" pitchFamily="18" charset="0"/>
                        </a:rPr>
                        <a:t>умма        (прогноз)</a:t>
                      </a:r>
                      <a:endParaRPr lang="ru-RU" sz="800" b="1" i="0" u="none" strike="noStrike" dirty="0">
                        <a:effectLst/>
                        <a:latin typeface="Times New Roman" pitchFamily="18" charset="0"/>
                        <a:cs typeface="Times New Roman" pitchFamily="18" charset="0"/>
                      </a:endParaRPr>
                    </a:p>
                  </a:txBody>
                  <a:tcPr marL="0" marR="0" marT="0" marB="0" anchor="ctr">
                    <a:gradFill>
                      <a:gsLst>
                        <a:gs pos="0">
                          <a:srgbClr val="FFCCFF"/>
                        </a:gs>
                        <a:gs pos="49000">
                          <a:schemeClr val="accent1">
                            <a:tint val="44500"/>
                            <a:satMod val="160000"/>
                          </a:schemeClr>
                        </a:gs>
                        <a:gs pos="98000">
                          <a:srgbClr val="CCFFFF"/>
                        </a:gs>
                      </a:gsLst>
                      <a:lin ang="16200000" scaled="1"/>
                    </a:gradFill>
                  </a:tcPr>
                </a:tc>
                <a:tc>
                  <a:txBody>
                    <a:bodyPr/>
                    <a:lstStyle/>
                    <a:p>
                      <a:pPr algn="ctr" fontAlgn="ctr"/>
                      <a:r>
                        <a:rPr lang="ru-RU" sz="800" b="1" u="none" strike="noStrike" dirty="0" smtClean="0">
                          <a:effectLst/>
                          <a:latin typeface="Times New Roman" pitchFamily="18" charset="0"/>
                          <a:cs typeface="Times New Roman" pitchFamily="18" charset="0"/>
                        </a:rPr>
                        <a:t>Сумма</a:t>
                      </a:r>
                    </a:p>
                    <a:p>
                      <a:pPr algn="ctr" fontAlgn="ctr"/>
                      <a:r>
                        <a:rPr lang="ru-RU" sz="800" b="1" u="none" strike="noStrike" dirty="0" smtClean="0">
                          <a:effectLst/>
                          <a:latin typeface="Times New Roman" pitchFamily="18" charset="0"/>
                          <a:cs typeface="Times New Roman" pitchFamily="18" charset="0"/>
                        </a:rPr>
                        <a:t> (прогноз)</a:t>
                      </a:r>
                      <a:endParaRPr lang="ru-RU" sz="800" b="1" i="0" u="none" strike="noStrike" dirty="0">
                        <a:effectLst/>
                        <a:latin typeface="Times New Roman" pitchFamily="18" charset="0"/>
                        <a:cs typeface="Times New Roman" pitchFamily="18" charset="0"/>
                      </a:endParaRPr>
                    </a:p>
                  </a:txBody>
                  <a:tcPr marL="0" marR="0" marT="0" marB="0" anchor="ctr">
                    <a:gradFill>
                      <a:gsLst>
                        <a:gs pos="0">
                          <a:srgbClr val="FFCCFF"/>
                        </a:gs>
                        <a:gs pos="49000">
                          <a:schemeClr val="accent1">
                            <a:tint val="44500"/>
                            <a:satMod val="160000"/>
                          </a:schemeClr>
                        </a:gs>
                        <a:gs pos="98000">
                          <a:srgbClr val="CCFFFF"/>
                        </a:gs>
                      </a:gsLst>
                      <a:lin ang="16200000" scaled="1"/>
                    </a:gradFill>
                  </a:tcPr>
                </a:tc>
                <a:tc>
                  <a:txBody>
                    <a:bodyPr/>
                    <a:lstStyle/>
                    <a:p>
                      <a:pPr algn="ctr" fontAlgn="ctr"/>
                      <a:r>
                        <a:rPr lang="ru-RU" sz="800" b="1" u="none" strike="noStrike" dirty="0">
                          <a:effectLst/>
                          <a:latin typeface="Times New Roman" pitchFamily="18" charset="0"/>
                          <a:cs typeface="Times New Roman" pitchFamily="18" charset="0"/>
                        </a:rPr>
                        <a:t>С</a:t>
                      </a:r>
                      <a:r>
                        <a:rPr lang="ru-RU" sz="800" b="1" u="none" strike="noStrike" dirty="0" smtClean="0">
                          <a:effectLst/>
                          <a:latin typeface="Times New Roman" pitchFamily="18" charset="0"/>
                          <a:cs typeface="Times New Roman" pitchFamily="18" charset="0"/>
                        </a:rPr>
                        <a:t>умма </a:t>
                      </a:r>
                      <a:r>
                        <a:rPr lang="ru-RU" sz="800" b="1" u="none" strike="noStrike" dirty="0">
                          <a:effectLst/>
                          <a:latin typeface="Times New Roman" pitchFamily="18" charset="0"/>
                          <a:cs typeface="Times New Roman" pitchFamily="18" charset="0"/>
                        </a:rPr>
                        <a:t>(прогноз)</a:t>
                      </a:r>
                      <a:endParaRPr lang="ru-RU" sz="800" b="1" i="0" u="none" strike="noStrike" dirty="0">
                        <a:effectLst/>
                        <a:latin typeface="Times New Roman" pitchFamily="18" charset="0"/>
                        <a:cs typeface="Times New Roman" pitchFamily="18" charset="0"/>
                      </a:endParaRPr>
                    </a:p>
                  </a:txBody>
                  <a:tcPr marL="0" marR="0" marT="0" marB="0" anchor="ctr">
                    <a:gradFill>
                      <a:gsLst>
                        <a:gs pos="0">
                          <a:srgbClr val="FFCCFF"/>
                        </a:gs>
                        <a:gs pos="49000">
                          <a:schemeClr val="accent1">
                            <a:tint val="44500"/>
                            <a:satMod val="160000"/>
                          </a:schemeClr>
                        </a:gs>
                        <a:gs pos="98000">
                          <a:srgbClr val="CCFFFF"/>
                        </a:gs>
                      </a:gsLst>
                      <a:lin ang="16200000" scaled="1"/>
                    </a:gradFill>
                  </a:tcPr>
                </a:tc>
              </a:tr>
              <a:tr h="243751">
                <a:tc>
                  <a:txBody>
                    <a:bodyPr/>
                    <a:lstStyle/>
                    <a:p>
                      <a:pPr algn="l" fontAlgn="b">
                        <a:lnSpc>
                          <a:spcPct val="90000"/>
                        </a:lnSpc>
                      </a:pPr>
                      <a:r>
                        <a:rPr lang="ru-RU" sz="1100" b="1" u="none" strike="noStrike" dirty="0" smtClean="0">
                          <a:effectLst/>
                          <a:latin typeface="Times New Roman" pitchFamily="18" charset="0"/>
                          <a:cs typeface="Times New Roman" pitchFamily="18" charset="0"/>
                        </a:rPr>
                        <a:t>  Налоговые </a:t>
                      </a:r>
                      <a:r>
                        <a:rPr lang="ru-RU" sz="1100" b="1" u="none" strike="noStrike" dirty="0">
                          <a:effectLst/>
                          <a:latin typeface="Times New Roman" pitchFamily="18" charset="0"/>
                          <a:cs typeface="Times New Roman" pitchFamily="18" charset="0"/>
                        </a:rPr>
                        <a:t>и неналоговые доходы, всего</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i="0" u="none" strike="noStrike" dirty="0" smtClean="0">
                          <a:effectLst/>
                          <a:latin typeface="Times New Roman" pitchFamily="18" charset="0"/>
                          <a:cs typeface="Times New Roman" pitchFamily="18" charset="0"/>
                        </a:rPr>
                        <a:t>20</a:t>
                      </a:r>
                      <a:r>
                        <a:rPr lang="ru-RU" sz="1100" b="1" i="0" u="none" strike="noStrike" baseline="0" dirty="0" smtClean="0">
                          <a:effectLst/>
                          <a:latin typeface="Times New Roman" pitchFamily="18" charset="0"/>
                          <a:cs typeface="Times New Roman" pitchFamily="18" charset="0"/>
                        </a:rPr>
                        <a:t>628</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u="none" strike="noStrike" dirty="0" smtClean="0">
                          <a:effectLst/>
                          <a:latin typeface="Times New Roman" pitchFamily="18" charset="0"/>
                          <a:cs typeface="Times New Roman" pitchFamily="18" charset="0"/>
                        </a:rPr>
                        <a:t>20835</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i="0" u="none" strike="noStrike" dirty="0" smtClean="0">
                          <a:effectLst/>
                          <a:latin typeface="Times New Roman" pitchFamily="18" charset="0"/>
                          <a:cs typeface="Times New Roman" pitchFamily="18" charset="0"/>
                        </a:rPr>
                        <a:t>21108</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r>
              <a:tr h="243751">
                <a:tc>
                  <a:txBody>
                    <a:bodyPr/>
                    <a:lstStyle/>
                    <a:p>
                      <a:pPr algn="l" fontAlgn="b">
                        <a:lnSpc>
                          <a:spcPct val="90000"/>
                        </a:lnSpc>
                      </a:pPr>
                      <a:r>
                        <a:rPr lang="ru-RU" sz="1100" b="1" u="none" strike="noStrike" dirty="0" smtClean="0">
                          <a:effectLst/>
                          <a:latin typeface="Times New Roman" pitchFamily="18" charset="0"/>
                          <a:cs typeface="Times New Roman" pitchFamily="18" charset="0"/>
                        </a:rPr>
                        <a:t>  в </a:t>
                      </a:r>
                      <a:r>
                        <a:rPr lang="ru-RU" sz="1100" b="1" u="none" strike="noStrike" dirty="0">
                          <a:effectLst/>
                          <a:latin typeface="Times New Roman" pitchFamily="18" charset="0"/>
                          <a:cs typeface="Times New Roman" pitchFamily="18" charset="0"/>
                        </a:rPr>
                        <a:t>том числе:</a:t>
                      </a:r>
                      <a:endParaRPr lang="ru-RU" sz="1100" b="1" i="1"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endParaRPr lang="ru-RU" sz="1100" b="1" i="1"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r>
              <a:tr h="243751">
                <a:tc>
                  <a:txBody>
                    <a:bodyPr/>
                    <a:lstStyle/>
                    <a:p>
                      <a:pPr algn="l" fontAlgn="b">
                        <a:lnSpc>
                          <a:spcPct val="90000"/>
                        </a:lnSpc>
                      </a:pPr>
                      <a:r>
                        <a:rPr lang="ru-RU" sz="1100" b="1" u="none" strike="noStrike" dirty="0" smtClean="0">
                          <a:effectLst/>
                          <a:latin typeface="Times New Roman" pitchFamily="18" charset="0"/>
                          <a:cs typeface="Times New Roman" pitchFamily="18" charset="0"/>
                        </a:rPr>
                        <a:t>  НАЛОГОВЫЕ </a:t>
                      </a:r>
                      <a:r>
                        <a:rPr lang="ru-RU" sz="1100" b="1" u="none" strike="noStrike" dirty="0">
                          <a:effectLst/>
                          <a:latin typeface="Times New Roman" pitchFamily="18" charset="0"/>
                          <a:cs typeface="Times New Roman" pitchFamily="18" charset="0"/>
                        </a:rPr>
                        <a:t>ДОХОДЫ</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i="0" u="none" strike="noStrike" dirty="0" smtClean="0">
                          <a:effectLst/>
                          <a:latin typeface="Times New Roman" pitchFamily="18" charset="0"/>
                          <a:cs typeface="Times New Roman" pitchFamily="18" charset="0"/>
                        </a:rPr>
                        <a:t>19553</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i="0" u="none" strike="noStrike" dirty="0" smtClean="0">
                          <a:effectLst/>
                          <a:latin typeface="Times New Roman" pitchFamily="18" charset="0"/>
                          <a:cs typeface="Times New Roman" pitchFamily="18" charset="0"/>
                        </a:rPr>
                        <a:t>19910</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u="none" strike="noStrike" dirty="0" smtClean="0">
                          <a:effectLst/>
                          <a:latin typeface="Times New Roman" pitchFamily="18" charset="0"/>
                          <a:cs typeface="Times New Roman" pitchFamily="18" charset="0"/>
                        </a:rPr>
                        <a:t>20233</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r>
              <a:tr h="243751">
                <a:tc>
                  <a:txBody>
                    <a:bodyPr/>
                    <a:lstStyle/>
                    <a:p>
                      <a:pPr algn="l" fontAlgn="b">
                        <a:lnSpc>
                          <a:spcPct val="90000"/>
                        </a:lnSpc>
                      </a:pPr>
                      <a:r>
                        <a:rPr lang="ru-RU" sz="1100" b="0" u="none" strike="noStrike" dirty="0" smtClean="0">
                          <a:effectLst/>
                          <a:latin typeface="Times New Roman" pitchFamily="18" charset="0"/>
                          <a:cs typeface="Times New Roman" pitchFamily="18" charset="0"/>
                        </a:rPr>
                        <a:t>  из </a:t>
                      </a:r>
                      <a:r>
                        <a:rPr lang="ru-RU" sz="1100" b="0" u="none" strike="noStrike" dirty="0">
                          <a:effectLst/>
                          <a:latin typeface="Times New Roman" pitchFamily="18" charset="0"/>
                          <a:cs typeface="Times New Roman" pitchFamily="18" charset="0"/>
                        </a:rPr>
                        <a:t>них:</a:t>
                      </a:r>
                      <a:endParaRPr lang="ru-RU" sz="1100" b="0" i="1"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endParaRPr lang="ru-RU" sz="1100" b="0" i="1"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r>
              <a:tr h="265882">
                <a:tc>
                  <a:txBody>
                    <a:bodyPr/>
                    <a:lstStyle/>
                    <a:p>
                      <a:pPr algn="l" fontAlgn="b">
                        <a:lnSpc>
                          <a:spcPct val="90000"/>
                        </a:lnSpc>
                      </a:pPr>
                      <a:r>
                        <a:rPr lang="ru-RU" sz="1100" b="0" u="none" strike="noStrike" dirty="0" smtClean="0">
                          <a:effectLst/>
                          <a:latin typeface="Times New Roman" pitchFamily="18" charset="0"/>
                          <a:cs typeface="Times New Roman" pitchFamily="18" charset="0"/>
                        </a:rPr>
                        <a:t>  Налог </a:t>
                      </a:r>
                      <a:r>
                        <a:rPr lang="ru-RU" sz="1100" b="0" u="none" strike="noStrike" dirty="0">
                          <a:effectLst/>
                          <a:latin typeface="Times New Roman" pitchFamily="18" charset="0"/>
                          <a:cs typeface="Times New Roman" pitchFamily="18" charset="0"/>
                        </a:rPr>
                        <a:t>на доходы физических лиц </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12540</a:t>
                      </a:r>
                      <a:endParaRPr lang="ru-RU" sz="1100" b="0" i="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solidFill>
                            <a:schemeClr val="tx1"/>
                          </a:solidFill>
                          <a:effectLst/>
                          <a:latin typeface="Times New Roman" pitchFamily="18" charset="0"/>
                          <a:cs typeface="Times New Roman" pitchFamily="18" charset="0"/>
                        </a:rPr>
                        <a:t>12878</a:t>
                      </a:r>
                      <a:endParaRPr lang="ru-RU" sz="1100" b="0" i="0" u="none" strike="noStrike" dirty="0" smtClean="0">
                        <a:solidFill>
                          <a:schemeClr val="tx1"/>
                        </a:solidFill>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solidFill>
                            <a:schemeClr val="tx1"/>
                          </a:solidFill>
                          <a:effectLst/>
                          <a:latin typeface="Times New Roman" pitchFamily="18" charset="0"/>
                          <a:cs typeface="Times New Roman" pitchFamily="18" charset="0"/>
                        </a:rPr>
                        <a:t>13199</a:t>
                      </a:r>
                      <a:endParaRPr lang="ru-RU" sz="1100" b="0" i="0" u="none" strike="noStrike" dirty="0" smtClean="0">
                        <a:solidFill>
                          <a:schemeClr val="tx1"/>
                        </a:solidFill>
                        <a:effectLst/>
                        <a:latin typeface="Times New Roman" pitchFamily="18" charset="0"/>
                        <a:cs typeface="Times New Roman" pitchFamily="18" charset="0"/>
                      </a:endParaRPr>
                    </a:p>
                  </a:txBody>
                  <a:tcPr marL="0" marR="0" marT="0" marB="0" anchor="b">
                    <a:solidFill>
                      <a:schemeClr val="accent3">
                        <a:tint val="20000"/>
                      </a:schemeClr>
                    </a:solidFill>
                  </a:tcPr>
                </a:tc>
              </a:tr>
              <a:tr h="265882">
                <a:tc>
                  <a:txBody>
                    <a:bodyPr/>
                    <a:lstStyle/>
                    <a:p>
                      <a:pPr algn="l" fontAlgn="b">
                        <a:lnSpc>
                          <a:spcPct val="90000"/>
                        </a:lnSpc>
                      </a:pPr>
                      <a:r>
                        <a:rPr lang="ru-RU" sz="1100" b="0" u="none" strike="noStrike" dirty="0" smtClean="0">
                          <a:effectLst/>
                          <a:latin typeface="Times New Roman" pitchFamily="18" charset="0"/>
                          <a:cs typeface="Times New Roman" pitchFamily="18" charset="0"/>
                        </a:rPr>
                        <a:t>  Акцизы</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u="none" strike="noStrike" dirty="0" smtClean="0">
                          <a:effectLst/>
                          <a:latin typeface="Times New Roman" pitchFamily="18" charset="0"/>
                          <a:cs typeface="Times New Roman" pitchFamily="18" charset="0"/>
                        </a:rPr>
                        <a:t>1026</a:t>
                      </a:r>
                      <a:endParaRPr lang="ru-RU" sz="1100" b="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u="none" strike="noStrike" dirty="0" smtClean="0">
                          <a:effectLst/>
                          <a:latin typeface="Times New Roman" pitchFamily="18" charset="0"/>
                          <a:cs typeface="Times New Roman" pitchFamily="18" charset="0"/>
                        </a:rPr>
                        <a:t>1044</a:t>
                      </a:r>
                      <a:endParaRPr lang="ru-RU" sz="1100" b="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solidFill>
                            <a:schemeClr val="tx1"/>
                          </a:solidFill>
                          <a:effectLst/>
                          <a:latin typeface="Times New Roman" pitchFamily="18" charset="0"/>
                          <a:cs typeface="Times New Roman" pitchFamily="18" charset="0"/>
                        </a:rPr>
                        <a:t>1044</a:t>
                      </a:r>
                      <a:endParaRPr lang="ru-RU" sz="1100" b="0" i="0" u="none" strike="noStrike" dirty="0" smtClean="0">
                        <a:solidFill>
                          <a:schemeClr val="tx1"/>
                        </a:solidFill>
                        <a:effectLst/>
                        <a:latin typeface="Times New Roman" pitchFamily="18" charset="0"/>
                        <a:cs typeface="Times New Roman" pitchFamily="18" charset="0"/>
                      </a:endParaRPr>
                    </a:p>
                  </a:txBody>
                  <a:tcPr marL="0" marR="0" marT="0" marB="0" anchor="b">
                    <a:solidFill>
                      <a:schemeClr val="accent3">
                        <a:tint val="20000"/>
                      </a:schemeClr>
                    </a:solidFill>
                  </a:tcPr>
                </a:tc>
              </a:tr>
              <a:tr h="265882">
                <a:tc>
                  <a:txBody>
                    <a:bodyPr/>
                    <a:lstStyle/>
                    <a:p>
                      <a:pPr algn="l" fontAlgn="b">
                        <a:lnSpc>
                          <a:spcPct val="90000"/>
                        </a:lnSpc>
                      </a:pPr>
                      <a:r>
                        <a:rPr lang="ru-RU" sz="1100" b="0" u="none" strike="noStrike" dirty="0" smtClean="0">
                          <a:effectLst/>
                          <a:latin typeface="Times New Roman" pitchFamily="18" charset="0"/>
                          <a:cs typeface="Times New Roman" pitchFamily="18" charset="0"/>
                        </a:rPr>
                        <a:t>  Налоги </a:t>
                      </a:r>
                      <a:r>
                        <a:rPr lang="ru-RU" sz="1100" b="0" u="none" strike="noStrike" dirty="0">
                          <a:effectLst/>
                          <a:latin typeface="Times New Roman" pitchFamily="18" charset="0"/>
                          <a:cs typeface="Times New Roman" pitchFamily="18" charset="0"/>
                        </a:rPr>
                        <a:t>на совокупный доход</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36</a:t>
                      </a:r>
                      <a:endParaRPr lang="ru-RU" sz="1100" b="0" i="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u="none" strike="noStrike" dirty="0" smtClean="0">
                          <a:effectLst/>
                          <a:latin typeface="Times New Roman" pitchFamily="18" charset="0"/>
                          <a:cs typeface="Times New Roman" pitchFamily="18" charset="0"/>
                        </a:rPr>
                        <a:t>38</a:t>
                      </a: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39</a:t>
                      </a:r>
                      <a:endParaRPr lang="ru-RU" sz="1100" b="0" i="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r>
              <a:tr h="351839">
                <a:tc>
                  <a:txBody>
                    <a:bodyPr/>
                    <a:lstStyle/>
                    <a:p>
                      <a:pPr marL="0" algn="l" rtl="0" eaLnBrk="1" fontAlgn="b" latinLnBrk="0" hangingPunct="1">
                        <a:lnSpc>
                          <a:spcPct val="90000"/>
                        </a:lnSpc>
                      </a:pPr>
                      <a:r>
                        <a:rPr kumimoji="0" lang="ru-RU" sz="1100" b="0" u="none" strike="noStrike" kern="1200" baseline="0" dirty="0" smtClean="0">
                          <a:solidFill>
                            <a:schemeClr val="tx1"/>
                          </a:solidFill>
                          <a:effectLst/>
                          <a:latin typeface="Times New Roman" pitchFamily="18" charset="0"/>
                          <a:ea typeface="+mn-ea"/>
                          <a:cs typeface="Times New Roman" pitchFamily="18" charset="0"/>
                        </a:rPr>
                        <a:t>  Н</a:t>
                      </a:r>
                      <a:r>
                        <a:rPr kumimoji="0" lang="ru-RU" sz="1100" b="0" u="none" strike="noStrike" kern="1200" dirty="0" smtClean="0">
                          <a:solidFill>
                            <a:schemeClr val="tx1"/>
                          </a:solidFill>
                          <a:effectLst/>
                          <a:latin typeface="Times New Roman" pitchFamily="18" charset="0"/>
                          <a:ea typeface="+mn-ea"/>
                          <a:cs typeface="Times New Roman" pitchFamily="18" charset="0"/>
                        </a:rPr>
                        <a:t>алог на имущество физических лиц</a:t>
                      </a:r>
                      <a:endParaRPr kumimoji="0" lang="ru-RU" sz="1100" b="0" u="none" strike="noStrike" kern="1200" dirty="0">
                        <a:solidFill>
                          <a:schemeClr val="tx1"/>
                        </a:solidFill>
                        <a:effectLst/>
                        <a:latin typeface="Times New Roman" pitchFamily="18" charset="0"/>
                        <a:ea typeface="+mn-ea"/>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1365</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1366</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1366</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r>
              <a:tr h="351839">
                <a:tc>
                  <a:txBody>
                    <a:bodyPr/>
                    <a:lstStyle/>
                    <a:p>
                      <a:pPr algn="l" fontAlgn="b">
                        <a:lnSpc>
                          <a:spcPct val="90000"/>
                        </a:lnSpc>
                      </a:pPr>
                      <a:r>
                        <a:rPr lang="ru-RU" sz="1100" b="1" i="0" u="none" strike="noStrike" baseline="0" dirty="0" smtClean="0">
                          <a:effectLst/>
                          <a:latin typeface="Times New Roman" pitchFamily="18" charset="0"/>
                          <a:cs typeface="Times New Roman" pitchFamily="18" charset="0"/>
                        </a:rPr>
                        <a:t>  </a:t>
                      </a:r>
                      <a:r>
                        <a:rPr lang="ru-RU" sz="1100" b="0" i="0" u="none" strike="noStrike" baseline="0" dirty="0" smtClean="0">
                          <a:effectLst/>
                          <a:latin typeface="Times New Roman" pitchFamily="18" charset="0"/>
                          <a:cs typeface="Times New Roman" pitchFamily="18" charset="0"/>
                        </a:rPr>
                        <a:t>З</a:t>
                      </a:r>
                      <a:r>
                        <a:rPr lang="ru-RU" sz="1100" b="0" i="0" u="none" strike="noStrike" dirty="0" smtClean="0">
                          <a:effectLst/>
                          <a:latin typeface="Times New Roman" pitchFamily="18" charset="0"/>
                          <a:cs typeface="Times New Roman" pitchFamily="18" charset="0"/>
                        </a:rPr>
                        <a:t>емельный налог</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4557</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4557</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4557</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r>
              <a:tr h="351839">
                <a:tc>
                  <a:txBody>
                    <a:bodyPr/>
                    <a:lstStyle/>
                    <a:p>
                      <a:pPr algn="l" fontAlgn="b">
                        <a:lnSpc>
                          <a:spcPct val="90000"/>
                        </a:lnSpc>
                      </a:pPr>
                      <a:r>
                        <a:rPr lang="ru-RU" sz="1100" b="1" u="none" strike="noStrike" dirty="0" smtClean="0">
                          <a:effectLst/>
                          <a:latin typeface="Times New Roman" pitchFamily="18" charset="0"/>
                          <a:cs typeface="Times New Roman" pitchFamily="18" charset="0"/>
                        </a:rPr>
                        <a:t>  НЕНАЛОГОВЫЕ </a:t>
                      </a:r>
                      <a:r>
                        <a:rPr lang="ru-RU" sz="1100" b="1" u="none" strike="noStrike" dirty="0">
                          <a:effectLst/>
                          <a:latin typeface="Times New Roman" pitchFamily="18" charset="0"/>
                          <a:cs typeface="Times New Roman" pitchFamily="18" charset="0"/>
                        </a:rPr>
                        <a:t>ДОХОДЫ</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u="none" strike="noStrike" dirty="0" smtClean="0">
                          <a:effectLst/>
                          <a:latin typeface="Times New Roman" pitchFamily="18" charset="0"/>
                          <a:cs typeface="Times New Roman" pitchFamily="18" charset="0"/>
                        </a:rPr>
                        <a:t>1074</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i="0" u="none" strike="noStrike" dirty="0" smtClean="0">
                          <a:effectLst/>
                          <a:latin typeface="Times New Roman" pitchFamily="18" charset="0"/>
                          <a:cs typeface="Times New Roman" pitchFamily="18" charset="0"/>
                        </a:rPr>
                        <a:t>925</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1" u="none" strike="noStrike" dirty="0" smtClean="0">
                          <a:effectLst/>
                          <a:latin typeface="Times New Roman" pitchFamily="18" charset="0"/>
                          <a:cs typeface="Times New Roman" pitchFamily="18" charset="0"/>
                        </a:rPr>
                        <a:t>875</a:t>
                      </a:r>
                      <a:endParaRPr lang="ru-RU" sz="1100" b="1"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r>
              <a:tr h="658194">
                <a:tc>
                  <a:txBody>
                    <a:bodyPr/>
                    <a:lstStyle/>
                    <a:p>
                      <a:pPr algn="l" fontAlgn="b">
                        <a:lnSpc>
                          <a:spcPct val="90000"/>
                        </a:lnSpc>
                      </a:pPr>
                      <a:r>
                        <a:rPr lang="ru-RU" sz="1100" b="0" u="none" strike="noStrike" dirty="0" smtClean="0">
                          <a:effectLst/>
                          <a:latin typeface="Times New Roman" pitchFamily="18" charset="0"/>
                          <a:cs typeface="Times New Roman" pitchFamily="18" charset="0"/>
                        </a:rPr>
                        <a:t>  Доходы </a:t>
                      </a:r>
                      <a:r>
                        <a:rPr lang="ru-RU" sz="1100" b="0" u="none" strike="noStrike" dirty="0">
                          <a:effectLst/>
                          <a:latin typeface="Times New Roman" pitchFamily="18" charset="0"/>
                          <a:cs typeface="Times New Roman" pitchFamily="18" charset="0"/>
                        </a:rPr>
                        <a:t>от использования имущества, </a:t>
                      </a:r>
                      <a:r>
                        <a:rPr lang="ru-RU" sz="1100" b="0" u="none" strike="noStrike" dirty="0" smtClean="0">
                          <a:effectLst/>
                          <a:latin typeface="Times New Roman" pitchFamily="18" charset="0"/>
                          <a:cs typeface="Times New Roman" pitchFamily="18" charset="0"/>
                        </a:rPr>
                        <a:t>  находящегося </a:t>
                      </a:r>
                      <a:r>
                        <a:rPr lang="ru-RU" sz="1100" b="0" u="none" strike="noStrike" dirty="0">
                          <a:effectLst/>
                          <a:latin typeface="Times New Roman" pitchFamily="18" charset="0"/>
                          <a:cs typeface="Times New Roman" pitchFamily="18" charset="0"/>
                        </a:rPr>
                        <a:t>в государственной и </a:t>
                      </a:r>
                      <a:r>
                        <a:rPr lang="ru-RU" sz="1100" b="0" u="none" strike="noStrike" dirty="0" smtClean="0">
                          <a:effectLst/>
                          <a:latin typeface="Times New Roman" pitchFamily="18" charset="0"/>
                          <a:cs typeface="Times New Roman" pitchFamily="18" charset="0"/>
                        </a:rPr>
                        <a:t>  муниципальной </a:t>
                      </a:r>
                      <a:r>
                        <a:rPr lang="ru-RU" sz="1100" b="0" u="none" strike="noStrike" dirty="0">
                          <a:effectLst/>
                          <a:latin typeface="Times New Roman" pitchFamily="18" charset="0"/>
                          <a:cs typeface="Times New Roman" pitchFamily="18" charset="0"/>
                        </a:rPr>
                        <a:t>собственности</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u="none" strike="noStrike" dirty="0" smtClean="0">
                          <a:effectLst/>
                          <a:latin typeface="Times New Roman" pitchFamily="18" charset="0"/>
                          <a:cs typeface="Times New Roman" pitchFamily="18" charset="0"/>
                        </a:rPr>
                        <a:t>575</a:t>
                      </a:r>
                      <a:endParaRPr lang="ru-RU" sz="1100" b="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575</a:t>
                      </a:r>
                      <a:endParaRPr lang="ru-RU" sz="1100" b="0" i="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u="none" strike="noStrike" dirty="0" smtClean="0">
                          <a:effectLst/>
                          <a:latin typeface="Times New Roman" pitchFamily="18" charset="0"/>
                          <a:cs typeface="Times New Roman" pitchFamily="18" charset="0"/>
                        </a:rPr>
                        <a:t>575</a:t>
                      </a:r>
                      <a:endParaRPr lang="ru-RU" sz="1100" b="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r>
              <a:tr h="316094">
                <a:tc>
                  <a:txBody>
                    <a:bodyPr/>
                    <a:lstStyle/>
                    <a:p>
                      <a:pPr algn="l" fontAlgn="b">
                        <a:lnSpc>
                          <a:spcPct val="90000"/>
                        </a:lnSpc>
                      </a:pPr>
                      <a:r>
                        <a:rPr lang="ru-RU" sz="1100" b="0" i="0" u="none" strike="noStrike" dirty="0" smtClean="0">
                          <a:effectLst/>
                          <a:latin typeface="Times New Roman" pitchFamily="18" charset="0"/>
                          <a:cs typeface="Times New Roman" pitchFamily="18" charset="0"/>
                        </a:rPr>
                        <a:t>Доходы от продажи материальных и нематериальных активов</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500</a:t>
                      </a:r>
                      <a:endParaRPr lang="ru-RU" sz="1100" b="0" i="0" u="none" strike="noStrike" dirty="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i="0" u="none" strike="noStrike" dirty="0" smtClean="0">
                          <a:effectLst/>
                          <a:latin typeface="Times New Roman" pitchFamily="18" charset="0"/>
                          <a:cs typeface="Times New Roman" pitchFamily="18" charset="0"/>
                        </a:rPr>
                        <a:t>350</a:t>
                      </a:r>
                      <a:endParaRPr lang="ru-RU" sz="1100" b="0" i="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c>
                  <a:txBody>
                    <a:bodyPr/>
                    <a:lstStyle/>
                    <a:p>
                      <a:pPr algn="ctr" fontAlgn="b">
                        <a:lnSpc>
                          <a:spcPct val="90000"/>
                        </a:lnSpc>
                      </a:pPr>
                      <a:r>
                        <a:rPr lang="ru-RU" sz="1100" b="0" u="none" strike="noStrike" dirty="0" smtClean="0">
                          <a:effectLst/>
                          <a:latin typeface="Times New Roman" pitchFamily="18" charset="0"/>
                          <a:cs typeface="Times New Roman" pitchFamily="18" charset="0"/>
                        </a:rPr>
                        <a:t>300</a:t>
                      </a:r>
                      <a:endParaRPr lang="ru-RU" sz="1100" b="0" u="none" strike="noStrike" dirty="0" smtClean="0">
                        <a:effectLst/>
                        <a:latin typeface="Times New Roman" pitchFamily="18" charset="0"/>
                        <a:cs typeface="Times New Roman" pitchFamily="18" charset="0"/>
                      </a:endParaRPr>
                    </a:p>
                  </a:txBody>
                  <a:tcPr marL="0" marR="0" marT="0" marB="0" anchor="b">
                    <a:solidFill>
                      <a:schemeClr val="accent3">
                        <a:tint val="20000"/>
                      </a:schemeClr>
                    </a:solidFill>
                  </a:tcPr>
                </a:tc>
              </a:tr>
            </a:tbl>
          </a:graphicData>
        </a:graphic>
      </p:graphicFrame>
    </p:spTree>
    <p:extLst>
      <p:ext uri="{BB962C8B-B14F-4D97-AF65-F5344CB8AC3E}">
        <p14:creationId xmlns:p14="http://schemas.microsoft.com/office/powerpoint/2010/main" xmlns="" val="814587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52400"/>
            <a:ext cx="8534400" cy="914399"/>
          </a:xfrm>
          <a:noFill/>
          <a:scene3d>
            <a:camera prst="orthographicFront"/>
            <a:lightRig rig="threePt" dir="t"/>
          </a:scene3d>
          <a:sp3d>
            <a:bevelT/>
          </a:sp3d>
        </p:spPr>
        <p:txBody>
          <a:bodyPr>
            <a:noAutofit/>
          </a:bodyPr>
          <a:lstStyle/>
          <a:p>
            <a:pPr algn="ctr"/>
            <a:r>
              <a:rPr lang="ru-RU" sz="2000" b="1" dirty="0" smtClean="0">
                <a:solidFill>
                  <a:schemeClr val="tx1"/>
                </a:solidFill>
                <a:latin typeface="Times New Roman" pitchFamily="18" charset="0"/>
                <a:cs typeface="Times New Roman" pitchFamily="18" charset="0"/>
              </a:rPr>
              <a:t>Безвозмездные поступления  в бюджет поселка </a:t>
            </a:r>
            <a:r>
              <a:rPr lang="ru-RU" sz="2000" b="1" dirty="0" err="1" smtClean="0">
                <a:solidFill>
                  <a:schemeClr val="tx1"/>
                </a:solidFill>
                <a:latin typeface="Times New Roman" pitchFamily="18" charset="0"/>
                <a:cs typeface="Times New Roman" pitchFamily="18" charset="0"/>
              </a:rPr>
              <a:t>коренево</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кореневского</a:t>
            </a:r>
            <a:r>
              <a:rPr lang="ru-RU" sz="2000" b="1" dirty="0" smtClean="0">
                <a:solidFill>
                  <a:schemeClr val="tx1"/>
                </a:solidFill>
                <a:latin typeface="Times New Roman" pitchFamily="18" charset="0"/>
                <a:cs typeface="Times New Roman" pitchFamily="18" charset="0"/>
              </a:rPr>
              <a:t> района курской области в </a:t>
            </a:r>
            <a:r>
              <a:rPr lang="ru-RU" sz="2000" b="1" dirty="0" smtClean="0">
                <a:solidFill>
                  <a:schemeClr val="tx1"/>
                </a:solidFill>
                <a:latin typeface="Times New Roman" pitchFamily="18" charset="0"/>
                <a:cs typeface="Times New Roman" pitchFamily="18" charset="0"/>
              </a:rPr>
              <a:t>2022-2024 </a:t>
            </a:r>
            <a:r>
              <a:rPr lang="ru-RU" sz="2000" b="1" dirty="0" smtClean="0">
                <a:solidFill>
                  <a:schemeClr val="tx1"/>
                </a:solidFill>
                <a:latin typeface="Times New Roman" pitchFamily="18" charset="0"/>
                <a:cs typeface="Times New Roman" pitchFamily="18" charset="0"/>
              </a:rPr>
              <a:t>годах</a:t>
            </a:r>
            <a:endParaRPr lang="ru-RU" sz="2000" b="1" dirty="0">
              <a:solidFill>
                <a:schemeClr val="tx1"/>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330679602"/>
              </p:ext>
            </p:extLst>
          </p:nvPr>
        </p:nvGraphicFramePr>
        <p:xfrm>
          <a:off x="609600" y="1828800"/>
          <a:ext cx="8001000" cy="3471586"/>
        </p:xfrm>
        <a:graphic>
          <a:graphicData uri="http://schemas.openxmlformats.org/drawingml/2006/table">
            <a:tbl>
              <a:tblPr firstRow="1" bandRow="1">
                <a:tableStyleId>{00A15C55-8517-42AA-B614-E9B94910E393}</a:tableStyleId>
              </a:tblPr>
              <a:tblGrid>
                <a:gridCol w="3402725"/>
                <a:gridCol w="1471448"/>
                <a:gridCol w="1287517"/>
                <a:gridCol w="1839310"/>
              </a:tblGrid>
              <a:tr h="455041">
                <a:tc rowSpan="2">
                  <a:txBody>
                    <a:bodyPr/>
                    <a:lstStyle/>
                    <a:p>
                      <a:pPr algn="ctr"/>
                      <a:endParaRPr lang="ru-RU" sz="1400" dirty="0" smtClean="0">
                        <a:solidFill>
                          <a:schemeClr val="tx1"/>
                        </a:solidFill>
                        <a:latin typeface="Times New Roman" panose="02020603050405020304" pitchFamily="18" charset="0"/>
                        <a:cs typeface="Times New Roman" panose="02020603050405020304" pitchFamily="18" charset="0"/>
                      </a:endParaRPr>
                    </a:p>
                    <a:p>
                      <a:pPr algn="ctr"/>
                      <a:endParaRPr lang="ru-RU" sz="1400" dirty="0" smtClean="0">
                        <a:solidFill>
                          <a:schemeClr val="tx1"/>
                        </a:solidFill>
                        <a:latin typeface="Times New Roman" panose="02020603050405020304" pitchFamily="18" charset="0"/>
                        <a:cs typeface="Times New Roman" panose="02020603050405020304" pitchFamily="18" charset="0"/>
                      </a:endParaRPr>
                    </a:p>
                    <a:p>
                      <a:pPr algn="ctr"/>
                      <a:r>
                        <a:rPr lang="ru-RU" sz="1800" dirty="0" smtClean="0">
                          <a:solidFill>
                            <a:schemeClr val="tx1"/>
                          </a:solidFill>
                          <a:latin typeface="Times New Roman" panose="02020603050405020304" pitchFamily="18" charset="0"/>
                          <a:cs typeface="Times New Roman" panose="02020603050405020304" pitchFamily="18" charset="0"/>
                        </a:rPr>
                        <a:t>Наименование трансферта</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49000">
                          <a:schemeClr val="accent1">
                            <a:tint val="44500"/>
                            <a:satMod val="160000"/>
                          </a:schemeClr>
                        </a:gs>
                        <a:gs pos="98000">
                          <a:srgbClr val="CCFFFF"/>
                        </a:gs>
                      </a:gsLst>
                      <a:lin ang="16200000" scaled="1"/>
                    </a:gradFill>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2022</a:t>
                      </a:r>
                      <a:r>
                        <a:rPr lang="ru-RU" sz="1600" baseline="0" dirty="0" smtClean="0">
                          <a:solidFill>
                            <a:schemeClr val="tx1"/>
                          </a:solidFill>
                          <a:latin typeface="Times New Roman" panose="02020603050405020304" pitchFamily="18" charset="0"/>
                          <a:cs typeface="Times New Roman" panose="02020603050405020304" pitchFamily="18" charset="0"/>
                        </a:rPr>
                        <a:t> </a:t>
                      </a:r>
                      <a:r>
                        <a:rPr lang="ru-RU" sz="1600" baseline="0" dirty="0" smtClean="0">
                          <a:solidFill>
                            <a:schemeClr val="tx1"/>
                          </a:solidFill>
                          <a:latin typeface="Times New Roman" panose="02020603050405020304" pitchFamily="18" charset="0"/>
                          <a:cs typeface="Times New Roman" panose="02020603050405020304" pitchFamily="18" charset="0"/>
                        </a:rPr>
                        <a:t>год</a:t>
                      </a:r>
                      <a:endParaRPr lang="ru-RU"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49000">
                          <a:schemeClr val="accent1">
                            <a:tint val="44500"/>
                            <a:satMod val="160000"/>
                          </a:schemeClr>
                        </a:gs>
                        <a:gs pos="98000">
                          <a:srgbClr val="CCFFFF"/>
                        </a:gs>
                      </a:gsLst>
                      <a:lin ang="16200000" scaled="1"/>
                    </a:gradFill>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2023 </a:t>
                      </a:r>
                      <a:r>
                        <a:rPr lang="ru-RU" sz="1600" dirty="0" smtClean="0">
                          <a:solidFill>
                            <a:schemeClr val="tx1"/>
                          </a:solidFill>
                          <a:latin typeface="Times New Roman" panose="02020603050405020304" pitchFamily="18" charset="0"/>
                          <a:cs typeface="Times New Roman" panose="02020603050405020304" pitchFamily="18" charset="0"/>
                        </a:rPr>
                        <a:t>год</a:t>
                      </a:r>
                      <a:endParaRPr lang="ru-RU"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49000">
                          <a:schemeClr val="accent1">
                            <a:tint val="44500"/>
                            <a:satMod val="160000"/>
                          </a:schemeClr>
                        </a:gs>
                        <a:gs pos="98000">
                          <a:srgbClr val="CCFFFF"/>
                        </a:gs>
                      </a:gsLst>
                      <a:lin ang="16200000" scaled="1"/>
                    </a:gradFill>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2024 </a:t>
                      </a:r>
                      <a:r>
                        <a:rPr lang="ru-RU" sz="1600" dirty="0" smtClean="0">
                          <a:solidFill>
                            <a:schemeClr val="tx1"/>
                          </a:solidFill>
                          <a:latin typeface="Times New Roman" panose="02020603050405020304" pitchFamily="18" charset="0"/>
                          <a:cs typeface="Times New Roman" panose="02020603050405020304" pitchFamily="18" charset="0"/>
                        </a:rPr>
                        <a:t>год</a:t>
                      </a:r>
                      <a:endParaRPr lang="ru-RU"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49000">
                          <a:schemeClr val="accent1">
                            <a:tint val="44500"/>
                            <a:satMod val="160000"/>
                          </a:schemeClr>
                        </a:gs>
                        <a:gs pos="98000">
                          <a:srgbClr val="CCFFFF"/>
                        </a:gs>
                      </a:gsLst>
                      <a:lin ang="16200000" scaled="1"/>
                    </a:gradFill>
                  </a:tcPr>
                </a:tc>
              </a:tr>
              <a:tr h="1224742">
                <a:tc vMerge="1">
                  <a:txBody>
                    <a:bodyPr/>
                    <a:lstStyle/>
                    <a:p>
                      <a:endParaRPr lang="ru-RU" dirty="0"/>
                    </a:p>
                  </a:txBody>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Сумма (тыс. руб.)</a:t>
                      </a:r>
                      <a:endParaRPr lang="ru-RU" sz="12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49000">
                          <a:schemeClr val="accent1">
                            <a:tint val="44500"/>
                            <a:satMod val="160000"/>
                          </a:schemeClr>
                        </a:gs>
                        <a:gs pos="98000">
                          <a:srgbClr val="CCFFFF"/>
                        </a:gs>
                      </a:gsLst>
                      <a:lin ang="16200000" scaled="1"/>
                    </a:gra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Сумма (тыс. руб.)</a:t>
                      </a:r>
                      <a:endParaRPr lang="ru-RU" sz="12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49000">
                          <a:schemeClr val="accent1">
                            <a:tint val="44500"/>
                            <a:satMod val="160000"/>
                          </a:schemeClr>
                        </a:gs>
                        <a:gs pos="98000">
                          <a:srgbClr val="CCFFFF"/>
                        </a:gs>
                      </a:gsLst>
                      <a:lin ang="16200000" scaled="1"/>
                    </a:gra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Сумма (тыс. руб.)</a:t>
                      </a:r>
                      <a:endParaRPr lang="ru-RU" sz="12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49000">
                          <a:schemeClr val="accent1">
                            <a:tint val="44500"/>
                            <a:satMod val="160000"/>
                          </a:schemeClr>
                        </a:gs>
                        <a:gs pos="98000">
                          <a:srgbClr val="CCFFFF"/>
                        </a:gs>
                      </a:gsLst>
                      <a:lin ang="16200000" scaled="1"/>
                    </a:gradFill>
                  </a:tcPr>
                </a:tc>
              </a:tr>
              <a:tr h="819075">
                <a:tc>
                  <a:txBody>
                    <a:bodyPr/>
                    <a:lstStyle/>
                    <a:p>
                      <a:pPr>
                        <a:lnSpc>
                          <a:spcPct val="80000"/>
                        </a:lnSpc>
                      </a:pPr>
                      <a:r>
                        <a:rPr lang="ru-RU" sz="1400" b="1" dirty="0" smtClean="0">
                          <a:latin typeface="Times New Roman" panose="02020603050405020304" pitchFamily="18" charset="0"/>
                          <a:cs typeface="Times New Roman" panose="02020603050405020304" pitchFamily="18" charset="0"/>
                        </a:rPr>
                        <a:t>Безвозмездные поступления</a:t>
                      </a:r>
                      <a:r>
                        <a:rPr lang="ru-RU" sz="1400" b="1" baseline="0" dirty="0" smtClean="0">
                          <a:latin typeface="Times New Roman" panose="02020603050405020304" pitchFamily="18" charset="0"/>
                          <a:cs typeface="Times New Roman" panose="02020603050405020304" pitchFamily="18" charset="0"/>
                        </a:rPr>
                        <a:t> от других бюджетов бюджетной системы РФ</a:t>
                      </a:r>
                      <a:endParaRPr lang="ru-RU" sz="14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i="0" dirty="0" smtClean="0">
                          <a:latin typeface="Times New Roman" panose="02020603050405020304" pitchFamily="18" charset="0"/>
                          <a:cs typeface="Times New Roman" panose="02020603050405020304" pitchFamily="18" charset="0"/>
                        </a:rPr>
                        <a:t>71086</a:t>
                      </a:r>
                      <a:endParaRPr lang="ru-RU" sz="1400" b="1" i="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latin typeface="Times New Roman" pitchFamily="18" charset="0"/>
                          <a:cs typeface="Times New Roman" pitchFamily="18" charset="0"/>
                        </a:rPr>
                        <a:t>2303</a:t>
                      </a:r>
                      <a:endParaRPr lang="ru-RU"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latin typeface="Times New Roman" panose="02020603050405020304" pitchFamily="18" charset="0"/>
                          <a:cs typeface="Times New Roman" panose="02020603050405020304" pitchFamily="18" charset="0"/>
                        </a:rPr>
                        <a:t>1931,0</a:t>
                      </a:r>
                      <a:endParaRPr lang="ru-RU" sz="1400" b="1" i="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364">
                <a:tc>
                  <a:txBody>
                    <a:bodyPr/>
                    <a:lstStyle/>
                    <a:p>
                      <a:r>
                        <a:rPr lang="ru-RU" sz="1400" dirty="0" smtClean="0">
                          <a:latin typeface="Times New Roman" panose="02020603050405020304" pitchFamily="18" charset="0"/>
                          <a:cs typeface="Times New Roman" panose="02020603050405020304" pitchFamily="18" charset="0"/>
                        </a:rPr>
                        <a:t>Дотации</a:t>
                      </a:r>
                      <a:endParaRPr lang="ru-RU"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latin typeface="Times New Roman" panose="02020603050405020304" pitchFamily="18" charset="0"/>
                          <a:cs typeface="Times New Roman" panose="02020603050405020304" pitchFamily="18" charset="0"/>
                        </a:rPr>
                        <a:t>2414</a:t>
                      </a:r>
                      <a:endParaRPr lang="ru-RU" sz="1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latin typeface="Times New Roman" panose="02020603050405020304" pitchFamily="18" charset="0"/>
                          <a:cs typeface="Times New Roman" panose="02020603050405020304" pitchFamily="18" charset="0"/>
                        </a:rPr>
                        <a:t>2100</a:t>
                      </a:r>
                      <a:endParaRPr lang="ru-RU" sz="1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latin typeface="Times New Roman" panose="02020603050405020304" pitchFamily="18" charset="0"/>
                          <a:cs typeface="Times New Roman" panose="02020603050405020304" pitchFamily="18" charset="0"/>
                        </a:rPr>
                        <a:t>1931,0</a:t>
                      </a:r>
                      <a:endParaRPr lang="ru-RU" sz="1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364">
                <a:tc>
                  <a:txBody>
                    <a:bodyPr/>
                    <a:lstStyle/>
                    <a:p>
                      <a:r>
                        <a:rPr lang="ru-RU" sz="1400" dirty="0" smtClean="0">
                          <a:latin typeface="Times New Roman" panose="02020603050405020304" pitchFamily="18" charset="0"/>
                          <a:cs typeface="Times New Roman" panose="02020603050405020304" pitchFamily="18" charset="0"/>
                        </a:rPr>
                        <a:t>Субсидии</a:t>
                      </a:r>
                      <a:endParaRPr lang="ru-RU"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0" dirty="0" smtClean="0">
                          <a:latin typeface="Times New Roman" panose="02020603050405020304" pitchFamily="18" charset="0"/>
                          <a:cs typeface="Times New Roman" panose="02020603050405020304" pitchFamily="18" charset="0"/>
                        </a:rPr>
                        <a:t>68672</a:t>
                      </a:r>
                      <a:endParaRPr lang="ru-RU" sz="1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0" dirty="0" smtClean="0">
                          <a:latin typeface="Times New Roman" pitchFamily="18" charset="0"/>
                          <a:cs typeface="Times New Roman" pitchFamily="18" charset="0"/>
                        </a:rPr>
                        <a:t>203</a:t>
                      </a:r>
                      <a:endParaRPr lang="ru-RU" sz="1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5709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00050" y="228600"/>
            <a:ext cx="8229600" cy="728472"/>
          </a:xfrm>
        </p:spPr>
        <p:txBody>
          <a:bodyPr>
            <a:noAutofit/>
          </a:bodyPr>
          <a:lstStyle/>
          <a:p>
            <a:pPr algn="ctr"/>
            <a:r>
              <a:rPr lang="ru-RU" sz="2000" b="1" dirty="0" smtClean="0">
                <a:solidFill>
                  <a:schemeClr val="tx1"/>
                </a:solidFill>
                <a:latin typeface="Times New Roman" panose="02020603050405020304" pitchFamily="18" charset="0"/>
                <a:cs typeface="Times New Roman" panose="02020603050405020304" pitchFamily="18" charset="0"/>
              </a:rPr>
              <a:t>Расходы бюджета поселка Коренево Кореневского района Курской области на </a:t>
            </a:r>
            <a:r>
              <a:rPr lang="ru-RU" sz="2000" b="1" dirty="0" smtClean="0">
                <a:solidFill>
                  <a:schemeClr val="tx1"/>
                </a:solidFill>
                <a:latin typeface="Times New Roman" panose="02020603050405020304" pitchFamily="18" charset="0"/>
                <a:cs typeface="Times New Roman" panose="02020603050405020304" pitchFamily="18" charset="0"/>
              </a:rPr>
              <a:t>2022 </a:t>
            </a:r>
            <a:r>
              <a:rPr lang="ru-RU" sz="2000" b="1" dirty="0">
                <a:solidFill>
                  <a:schemeClr val="tx1"/>
                </a:solidFill>
                <a:latin typeface="Times New Roman" panose="02020603050405020304" pitchFamily="18" charset="0"/>
                <a:cs typeface="Times New Roman" panose="02020603050405020304" pitchFamily="18" charset="0"/>
              </a:rPr>
              <a:t>год</a:t>
            </a: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450758750"/>
              </p:ext>
            </p:extLst>
          </p:nvPr>
        </p:nvGraphicFramePr>
        <p:xfrm>
          <a:off x="228600" y="1981200"/>
          <a:ext cx="8610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52400" y="2514600"/>
            <a:ext cx="2438400" cy="461665"/>
          </a:xfrm>
          <a:prstGeom prst="rect">
            <a:avLst/>
          </a:prstGeom>
          <a:noFill/>
        </p:spPr>
        <p:txBody>
          <a:bodyPr wrap="square" rtlCol="0">
            <a:spAutoFit/>
          </a:bodyPr>
          <a:lstStyle/>
          <a:p>
            <a:pPr algn="ctr"/>
            <a:r>
              <a:rPr lang="ru-RU" sz="1200" b="1" dirty="0" smtClean="0"/>
              <a:t>Общегосударственные вопросы </a:t>
            </a:r>
            <a:r>
              <a:rPr lang="ru-RU" sz="1200" b="1" dirty="0" smtClean="0"/>
              <a:t>10118,00</a:t>
            </a:r>
            <a:endParaRPr lang="ru-RU" sz="1200" b="1" dirty="0"/>
          </a:p>
        </p:txBody>
      </p:sp>
      <p:sp>
        <p:nvSpPr>
          <p:cNvPr id="7" name="TextBox 6"/>
          <p:cNvSpPr txBox="1"/>
          <p:nvPr/>
        </p:nvSpPr>
        <p:spPr>
          <a:xfrm>
            <a:off x="0" y="3657600"/>
            <a:ext cx="2589052" cy="461665"/>
          </a:xfrm>
          <a:prstGeom prst="rect">
            <a:avLst/>
          </a:prstGeom>
          <a:noFill/>
        </p:spPr>
        <p:txBody>
          <a:bodyPr wrap="square" rtlCol="0">
            <a:spAutoFit/>
          </a:bodyPr>
          <a:lstStyle/>
          <a:p>
            <a:pPr algn="ctr"/>
            <a:r>
              <a:rPr lang="ru-RU" sz="1200" b="1" dirty="0" smtClean="0"/>
              <a:t>Национальная безопасность 150,00</a:t>
            </a:r>
            <a:endParaRPr lang="ru-RU" sz="1200" b="1" dirty="0"/>
          </a:p>
        </p:txBody>
      </p:sp>
      <p:sp>
        <p:nvSpPr>
          <p:cNvPr id="12" name="Стрелка вправо 11"/>
          <p:cNvSpPr/>
          <p:nvPr/>
        </p:nvSpPr>
        <p:spPr>
          <a:xfrm rot="20772032">
            <a:off x="5732801" y="2896430"/>
            <a:ext cx="673815" cy="230798"/>
          </a:xfrm>
          <a:prstGeom prst="rightArrow">
            <a:avLst/>
          </a:prstGeom>
          <a:gradFill flip="none" rotWithShape="1">
            <a:gsLst>
              <a:gs pos="0">
                <a:schemeClr val="accent1"/>
              </a:gs>
              <a:gs pos="52000">
                <a:schemeClr val="accent1">
                  <a:tint val="44500"/>
                  <a:satMod val="160000"/>
                </a:schemeClr>
              </a:gs>
              <a:gs pos="100000">
                <a:srgbClr val="FF0000"/>
              </a:gs>
            </a:gsLst>
            <a:lin ang="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rot="16809917">
            <a:off x="6003093" y="3355178"/>
            <a:ext cx="276492" cy="838200"/>
          </a:xfrm>
          <a:prstGeom prst="downArrow">
            <a:avLst/>
          </a:prstGeom>
          <a:gradFill>
            <a:gsLst>
              <a:gs pos="0">
                <a:srgbClr val="FF0000"/>
              </a:gs>
              <a:gs pos="59000">
                <a:schemeClr val="accent1">
                  <a:tint val="44500"/>
                  <a:satMod val="160000"/>
                </a:schemeClr>
              </a:gs>
              <a:gs pos="100000">
                <a:schemeClr val="accent1"/>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6896825">
            <a:off x="2821800" y="2742343"/>
            <a:ext cx="249188" cy="642225"/>
          </a:xfrm>
          <a:prstGeom prst="downArrow">
            <a:avLst/>
          </a:prstGeom>
          <a:gradFill>
            <a:gsLst>
              <a:gs pos="0">
                <a:srgbClr val="FF0000"/>
              </a:gs>
              <a:gs pos="60000">
                <a:schemeClr val="accent1">
                  <a:tint val="44500"/>
                  <a:satMod val="160000"/>
                </a:schemeClr>
              </a:gs>
              <a:gs pos="100000">
                <a:schemeClr val="accent1"/>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5076845">
            <a:off x="2616063" y="3504643"/>
            <a:ext cx="284180" cy="743882"/>
          </a:xfrm>
          <a:prstGeom prst="downArrow">
            <a:avLst/>
          </a:prstGeom>
          <a:gradFill>
            <a:gsLst>
              <a:gs pos="0">
                <a:srgbClr val="FF0000"/>
              </a:gs>
              <a:gs pos="60000">
                <a:schemeClr val="accent1">
                  <a:tint val="44500"/>
                  <a:satMod val="160000"/>
                </a:schemeClr>
              </a:gs>
              <a:gs pos="100000">
                <a:schemeClr val="accent1"/>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rot="8828172">
            <a:off x="2620631" y="4636587"/>
            <a:ext cx="673815" cy="295024"/>
          </a:xfrm>
          <a:prstGeom prst="rightArrow">
            <a:avLst/>
          </a:prstGeom>
          <a:gradFill flip="none" rotWithShape="1">
            <a:gsLst>
              <a:gs pos="0">
                <a:schemeClr val="accent1"/>
              </a:gs>
              <a:gs pos="52000">
                <a:schemeClr val="accent1">
                  <a:tint val="44500"/>
                  <a:satMod val="160000"/>
                </a:schemeClr>
              </a:gs>
              <a:gs pos="100000">
                <a:srgbClr val="FF0000"/>
              </a:gs>
            </a:gsLst>
            <a:lin ang="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381000" y="5029200"/>
            <a:ext cx="2438400" cy="461665"/>
          </a:xfrm>
          <a:prstGeom prst="rect">
            <a:avLst/>
          </a:prstGeom>
          <a:noFill/>
        </p:spPr>
        <p:txBody>
          <a:bodyPr wrap="square" rtlCol="0">
            <a:spAutoFit/>
          </a:bodyPr>
          <a:lstStyle/>
          <a:p>
            <a:pPr algn="ctr"/>
            <a:r>
              <a:rPr lang="ru-RU" sz="1200" b="1" dirty="0" smtClean="0"/>
              <a:t>Национальная экономика </a:t>
            </a:r>
            <a:r>
              <a:rPr lang="ru-RU" sz="1200" b="1" dirty="0" smtClean="0"/>
              <a:t>69056</a:t>
            </a:r>
            <a:r>
              <a:rPr lang="ru-RU" sz="1200" b="1" dirty="0" smtClean="0"/>
              <a:t>,00</a:t>
            </a:r>
            <a:endParaRPr lang="ru-RU" sz="1200" b="1" dirty="0"/>
          </a:p>
        </p:txBody>
      </p:sp>
      <p:sp>
        <p:nvSpPr>
          <p:cNvPr id="18" name="TextBox 17"/>
          <p:cNvSpPr txBox="1"/>
          <p:nvPr/>
        </p:nvSpPr>
        <p:spPr>
          <a:xfrm>
            <a:off x="6477000" y="2667000"/>
            <a:ext cx="2438400" cy="461665"/>
          </a:xfrm>
          <a:prstGeom prst="rect">
            <a:avLst/>
          </a:prstGeom>
          <a:noFill/>
        </p:spPr>
        <p:txBody>
          <a:bodyPr wrap="square" rtlCol="0">
            <a:spAutoFit/>
          </a:bodyPr>
          <a:lstStyle/>
          <a:p>
            <a:pPr algn="ctr"/>
            <a:r>
              <a:rPr lang="ru-RU" sz="1200" b="1" dirty="0" smtClean="0"/>
              <a:t>Жилищно-коммунальное хозяйство </a:t>
            </a:r>
            <a:r>
              <a:rPr lang="ru-RU" sz="1200" b="1" dirty="0" smtClean="0"/>
              <a:t>12169</a:t>
            </a:r>
            <a:r>
              <a:rPr lang="ru-RU" sz="1200" b="1" dirty="0" smtClean="0"/>
              <a:t>,00</a:t>
            </a:r>
            <a:endParaRPr lang="ru-RU" sz="1200" b="1" dirty="0"/>
          </a:p>
        </p:txBody>
      </p:sp>
      <p:sp>
        <p:nvSpPr>
          <p:cNvPr id="19" name="TextBox 18"/>
          <p:cNvSpPr txBox="1"/>
          <p:nvPr/>
        </p:nvSpPr>
        <p:spPr>
          <a:xfrm>
            <a:off x="6553200" y="3581400"/>
            <a:ext cx="2438400" cy="276999"/>
          </a:xfrm>
          <a:prstGeom prst="rect">
            <a:avLst/>
          </a:prstGeom>
          <a:noFill/>
        </p:spPr>
        <p:txBody>
          <a:bodyPr wrap="square" rtlCol="0">
            <a:spAutoFit/>
          </a:bodyPr>
          <a:lstStyle/>
          <a:p>
            <a:pPr algn="ctr"/>
            <a:r>
              <a:rPr lang="ru-RU" sz="1200" b="1" dirty="0" smtClean="0"/>
              <a:t>Образование 30,0</a:t>
            </a:r>
            <a:endParaRPr lang="ru-RU" sz="1200" b="1" dirty="0"/>
          </a:p>
        </p:txBody>
      </p:sp>
      <p:sp>
        <p:nvSpPr>
          <p:cNvPr id="23" name="Стрелка вниз 22"/>
          <p:cNvSpPr/>
          <p:nvPr/>
        </p:nvSpPr>
        <p:spPr>
          <a:xfrm rot="18989788">
            <a:off x="5943134" y="4416088"/>
            <a:ext cx="302391" cy="783452"/>
          </a:xfrm>
          <a:prstGeom prst="downArrow">
            <a:avLst/>
          </a:prstGeom>
          <a:gradFill>
            <a:gsLst>
              <a:gs pos="0">
                <a:srgbClr val="FF0000"/>
              </a:gs>
              <a:gs pos="59000">
                <a:schemeClr val="accent1">
                  <a:tint val="44500"/>
                  <a:satMod val="160000"/>
                </a:schemeClr>
              </a:gs>
              <a:gs pos="100000">
                <a:schemeClr val="accent1"/>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5791200" y="5181600"/>
            <a:ext cx="2819400" cy="276999"/>
          </a:xfrm>
          <a:prstGeom prst="rect">
            <a:avLst/>
          </a:prstGeom>
          <a:noFill/>
        </p:spPr>
        <p:txBody>
          <a:bodyPr wrap="square" rtlCol="0">
            <a:spAutoFit/>
          </a:bodyPr>
          <a:lstStyle/>
          <a:p>
            <a:pPr algn="ctr"/>
            <a:r>
              <a:rPr lang="ru-RU" sz="1200" b="1" dirty="0" smtClean="0"/>
              <a:t>Физическая культура и спорт </a:t>
            </a:r>
            <a:r>
              <a:rPr lang="ru-RU" sz="1200" b="1" dirty="0" smtClean="0"/>
              <a:t>190</a:t>
            </a:r>
            <a:r>
              <a:rPr lang="ru-RU" sz="1200" b="1" dirty="0" smtClean="0"/>
              <a:t>,00</a:t>
            </a:r>
            <a:endParaRPr lang="ru-RU" sz="1200" b="1" dirty="0"/>
          </a:p>
        </p:txBody>
      </p:sp>
    </p:spTree>
    <p:extLst>
      <p:ext uri="{BB962C8B-B14F-4D97-AF65-F5344CB8AC3E}">
        <p14:creationId xmlns:p14="http://schemas.microsoft.com/office/powerpoint/2010/main" xmlns="" val="1286334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838200"/>
          </a:xfrm>
          <a:noFill/>
          <a:scene3d>
            <a:camera prst="orthographicFront"/>
            <a:lightRig rig="threePt" dir="t"/>
          </a:scene3d>
          <a:sp3d>
            <a:bevelT/>
          </a:sp3d>
        </p:spPr>
        <p:txBody>
          <a:bodyPr>
            <a:normAutofit/>
          </a:bodyPr>
          <a:lstStyle/>
          <a:p>
            <a:pPr algn="ctr">
              <a:lnSpc>
                <a:spcPct val="80000"/>
              </a:lnSpc>
            </a:pPr>
            <a:r>
              <a:rPr lang="ru-RU" sz="2000" b="1" dirty="0" smtClean="0">
                <a:solidFill>
                  <a:schemeClr val="tx1"/>
                </a:solidFill>
                <a:latin typeface="Times New Roman" pitchFamily="18" charset="0"/>
                <a:cs typeface="Times New Roman" pitchFamily="18" charset="0"/>
              </a:rPr>
              <a:t>Расходы бюджета поселка Коренево Кореневского района Курской области по разделам в </a:t>
            </a:r>
            <a:r>
              <a:rPr lang="ru-RU" sz="2000" b="1" dirty="0" smtClean="0">
                <a:solidFill>
                  <a:schemeClr val="tx1"/>
                </a:solidFill>
                <a:latin typeface="Times New Roman" pitchFamily="18" charset="0"/>
                <a:cs typeface="Times New Roman" pitchFamily="18" charset="0"/>
              </a:rPr>
              <a:t>2022-2024 </a:t>
            </a:r>
            <a:r>
              <a:rPr lang="ru-RU" sz="2000" b="1" dirty="0" smtClean="0">
                <a:solidFill>
                  <a:schemeClr val="tx1"/>
                </a:solidFill>
                <a:latin typeface="Times New Roman" pitchFamily="18" charset="0"/>
                <a:cs typeface="Times New Roman" pitchFamily="18" charset="0"/>
              </a:rPr>
              <a:t>годах</a:t>
            </a:r>
            <a:endParaRPr lang="ru-RU" sz="2000" b="1" dirty="0">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xmlns="" val="145112371"/>
              </p:ext>
            </p:extLst>
          </p:nvPr>
        </p:nvGraphicFramePr>
        <p:xfrm>
          <a:off x="685800" y="1447800"/>
          <a:ext cx="8035635" cy="4289213"/>
        </p:xfrm>
        <a:graphic>
          <a:graphicData uri="http://schemas.openxmlformats.org/drawingml/2006/table">
            <a:tbl>
              <a:tblPr firstRow="1" bandRow="1">
                <a:tableStyleId>{10A1B5D5-9B99-4C35-A422-299274C87663}</a:tableStyleId>
              </a:tblPr>
              <a:tblGrid>
                <a:gridCol w="930442"/>
                <a:gridCol w="3298838"/>
                <a:gridCol w="1268785"/>
                <a:gridCol w="1268785"/>
                <a:gridCol w="1268785"/>
              </a:tblGrid>
              <a:tr h="489818">
                <a:tc>
                  <a:txBody>
                    <a:bodyPr/>
                    <a:lstStyle/>
                    <a:p>
                      <a:pPr algn="ctr">
                        <a:lnSpc>
                          <a:spcPct val="70000"/>
                        </a:lnSpc>
                      </a:pPr>
                      <a:endParaRPr lang="ru-RU" sz="1300" b="1" dirty="0" smtClean="0">
                        <a:solidFill>
                          <a:schemeClr val="tx1"/>
                        </a:solidFill>
                        <a:latin typeface="Times New Roman" panose="02020603050405020304" pitchFamily="18" charset="0"/>
                        <a:cs typeface="Times New Roman" panose="02020603050405020304" pitchFamily="18" charset="0"/>
                      </a:endParaRPr>
                    </a:p>
                    <a:p>
                      <a:pPr algn="ctr">
                        <a:lnSpc>
                          <a:spcPct val="70000"/>
                        </a:lnSpc>
                      </a:pPr>
                      <a:r>
                        <a:rPr lang="ru-RU" sz="1300" b="1" dirty="0" smtClean="0">
                          <a:solidFill>
                            <a:schemeClr val="tx1"/>
                          </a:solidFill>
                          <a:latin typeface="Times New Roman" panose="02020603050405020304" pitchFamily="18" charset="0"/>
                          <a:cs typeface="Times New Roman" panose="02020603050405020304" pitchFamily="18" charset="0"/>
                        </a:rPr>
                        <a:t>Раздел</a:t>
                      </a:r>
                      <a:endParaRPr lang="ru-RU" sz="13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CFF"/>
                        </a:gs>
                        <a:gs pos="100000">
                          <a:srgbClr val="CCFFFF"/>
                        </a:gs>
                        <a:gs pos="100000">
                          <a:schemeClr val="bg2">
                            <a:lumMod val="75000"/>
                          </a:schemeClr>
                        </a:gs>
                      </a:gsLst>
                      <a:lin ang="4800000" scaled="0"/>
                      <a:tileRect/>
                    </a:gradFill>
                  </a:tcPr>
                </a:tc>
                <a:tc>
                  <a:txBody>
                    <a:bodyPr/>
                    <a:lstStyle/>
                    <a:p>
                      <a:pPr algn="ctr">
                        <a:lnSpc>
                          <a:spcPct val="70000"/>
                        </a:lnSpc>
                      </a:pPr>
                      <a:endParaRPr lang="ru-RU" sz="1300" b="1" dirty="0" smtClean="0">
                        <a:solidFill>
                          <a:schemeClr val="tx1"/>
                        </a:solidFill>
                        <a:latin typeface="Times New Roman" panose="02020603050405020304" pitchFamily="18" charset="0"/>
                        <a:cs typeface="Times New Roman" panose="02020603050405020304" pitchFamily="18" charset="0"/>
                      </a:endParaRPr>
                    </a:p>
                    <a:p>
                      <a:pPr algn="ctr">
                        <a:lnSpc>
                          <a:spcPct val="70000"/>
                        </a:lnSpc>
                      </a:pPr>
                      <a:r>
                        <a:rPr lang="ru-RU" sz="1300" b="1" dirty="0" smtClean="0">
                          <a:solidFill>
                            <a:schemeClr val="tx1"/>
                          </a:solidFill>
                          <a:latin typeface="Times New Roman" panose="02020603050405020304" pitchFamily="18" charset="0"/>
                          <a:cs typeface="Times New Roman" panose="02020603050405020304" pitchFamily="18" charset="0"/>
                        </a:rPr>
                        <a:t>Наименование</a:t>
                      </a:r>
                      <a:endParaRPr lang="ru-RU" sz="13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CFF"/>
                        </a:gs>
                        <a:gs pos="100000">
                          <a:srgbClr val="CCFFFF"/>
                        </a:gs>
                        <a:gs pos="100000">
                          <a:schemeClr val="bg2">
                            <a:lumMod val="75000"/>
                          </a:schemeClr>
                        </a:gs>
                      </a:gsLst>
                      <a:lin ang="4800000" scaled="0"/>
                      <a:tileRect/>
                    </a:gradFill>
                  </a:tcPr>
                </a:tc>
                <a:tc>
                  <a:txBody>
                    <a:bodyPr/>
                    <a:lstStyle/>
                    <a:p>
                      <a:pPr algn="ctr">
                        <a:lnSpc>
                          <a:spcPct val="70000"/>
                        </a:lnSpc>
                      </a:pPr>
                      <a:r>
                        <a:rPr lang="ru-RU" sz="1300" b="1" dirty="0" smtClean="0">
                          <a:solidFill>
                            <a:schemeClr val="tx1"/>
                          </a:solidFill>
                          <a:latin typeface="Times New Roman" panose="02020603050405020304" pitchFamily="18" charset="0"/>
                          <a:cs typeface="Times New Roman" panose="02020603050405020304" pitchFamily="18" charset="0"/>
                        </a:rPr>
                        <a:t>2022 </a:t>
                      </a:r>
                      <a:r>
                        <a:rPr lang="ru-RU" sz="1300" b="1" dirty="0" smtClean="0">
                          <a:solidFill>
                            <a:schemeClr val="tx1"/>
                          </a:solidFill>
                          <a:latin typeface="Times New Roman" panose="02020603050405020304" pitchFamily="18" charset="0"/>
                          <a:cs typeface="Times New Roman" panose="02020603050405020304" pitchFamily="18" charset="0"/>
                        </a:rPr>
                        <a:t>год (прогноз)</a:t>
                      </a:r>
                      <a:endParaRPr lang="ru-RU" sz="13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CFF"/>
                        </a:gs>
                        <a:gs pos="100000">
                          <a:srgbClr val="CCFFFF"/>
                        </a:gs>
                        <a:gs pos="100000">
                          <a:schemeClr val="bg2">
                            <a:lumMod val="75000"/>
                          </a:schemeClr>
                        </a:gs>
                      </a:gsLst>
                      <a:lin ang="4800000" scaled="0"/>
                      <a:tileRect/>
                    </a:gradFill>
                  </a:tcPr>
                </a:tc>
                <a:tc>
                  <a:txBody>
                    <a:bodyPr/>
                    <a:lstStyle/>
                    <a:p>
                      <a:pPr algn="ctr">
                        <a:lnSpc>
                          <a:spcPct val="70000"/>
                        </a:lnSpc>
                      </a:pPr>
                      <a:r>
                        <a:rPr lang="ru-RU" sz="1300" b="1" dirty="0" smtClean="0">
                          <a:solidFill>
                            <a:schemeClr val="tx1"/>
                          </a:solidFill>
                          <a:latin typeface="Times New Roman" panose="02020603050405020304" pitchFamily="18" charset="0"/>
                          <a:cs typeface="Times New Roman" panose="02020603050405020304" pitchFamily="18" charset="0"/>
                        </a:rPr>
                        <a:t>2023 </a:t>
                      </a:r>
                      <a:r>
                        <a:rPr lang="ru-RU" sz="1300" b="1" dirty="0" smtClean="0">
                          <a:solidFill>
                            <a:schemeClr val="tx1"/>
                          </a:solidFill>
                          <a:latin typeface="Times New Roman" panose="02020603050405020304" pitchFamily="18" charset="0"/>
                          <a:cs typeface="Times New Roman" panose="02020603050405020304" pitchFamily="18" charset="0"/>
                        </a:rPr>
                        <a:t>год (прогноз)</a:t>
                      </a:r>
                      <a:endParaRPr lang="ru-RU" sz="13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CFF"/>
                        </a:gs>
                        <a:gs pos="100000">
                          <a:srgbClr val="CCFFFF"/>
                        </a:gs>
                        <a:gs pos="100000">
                          <a:schemeClr val="bg2">
                            <a:lumMod val="75000"/>
                          </a:schemeClr>
                        </a:gs>
                      </a:gsLst>
                      <a:lin ang="4800000" scaled="0"/>
                      <a:tileRect/>
                    </a:gradFill>
                  </a:tcPr>
                </a:tc>
                <a:tc>
                  <a:txBody>
                    <a:bodyPr/>
                    <a:lstStyle/>
                    <a:p>
                      <a:pPr marL="0" marR="0" indent="0" algn="ctr" defTabSz="914400" rtl="0" eaLnBrk="1" fontAlgn="auto" latinLnBrk="0" hangingPunct="1">
                        <a:lnSpc>
                          <a:spcPct val="70000"/>
                        </a:lnSpc>
                        <a:spcBef>
                          <a:spcPts val="0"/>
                        </a:spcBef>
                        <a:spcAft>
                          <a:spcPts val="0"/>
                        </a:spcAft>
                        <a:buClrTx/>
                        <a:buSzTx/>
                        <a:buFontTx/>
                        <a:buNone/>
                        <a:tabLst/>
                        <a:defRPr/>
                      </a:pPr>
                      <a:r>
                        <a:rPr lang="ru-RU" sz="1300" b="1" dirty="0" smtClean="0">
                          <a:solidFill>
                            <a:schemeClr val="tx1"/>
                          </a:solidFill>
                          <a:latin typeface="Times New Roman" panose="02020603050405020304" pitchFamily="18" charset="0"/>
                          <a:cs typeface="Times New Roman" panose="02020603050405020304" pitchFamily="18" charset="0"/>
                        </a:rPr>
                        <a:t>2024 </a:t>
                      </a:r>
                      <a:r>
                        <a:rPr lang="ru-RU" sz="1300" b="1" dirty="0" smtClean="0">
                          <a:solidFill>
                            <a:schemeClr val="tx1"/>
                          </a:solidFill>
                          <a:latin typeface="Times New Roman" panose="02020603050405020304" pitchFamily="18" charset="0"/>
                          <a:cs typeface="Times New Roman" panose="02020603050405020304" pitchFamily="18" charset="0"/>
                        </a:rPr>
                        <a:t>год (прогноз)</a:t>
                      </a:r>
                      <a:endParaRPr lang="ru-RU" sz="13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CFF"/>
                        </a:gs>
                        <a:gs pos="100000">
                          <a:srgbClr val="CCFFFF"/>
                        </a:gs>
                        <a:gs pos="100000">
                          <a:schemeClr val="bg2">
                            <a:lumMod val="75000"/>
                          </a:schemeClr>
                        </a:gs>
                      </a:gsLst>
                      <a:lin ang="4800000" scaled="0"/>
                      <a:tileRect/>
                    </a:gradFill>
                  </a:tcPr>
                </a:tc>
              </a:tr>
              <a:tr h="452468">
                <a:tc>
                  <a:txBody>
                    <a:bodyPr/>
                    <a:lstStyle/>
                    <a:p>
                      <a:pPr>
                        <a:lnSpc>
                          <a:spcPct val="70000"/>
                        </a:lnSpc>
                      </a:pPr>
                      <a:endParaRPr lang="ru-RU" sz="1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800" b="1" dirty="0" smtClean="0">
                          <a:latin typeface="Times New Roman" panose="02020603050405020304" pitchFamily="18" charset="0"/>
                          <a:cs typeface="Times New Roman" panose="02020603050405020304" pitchFamily="18" charset="0"/>
                        </a:rPr>
                        <a:t>Всего</a:t>
                      </a:r>
                      <a:endParaRPr lang="ru-RU" sz="18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400" b="1" dirty="0" smtClean="0">
                          <a:latin typeface="Times New Roman" pitchFamily="18" charset="0"/>
                          <a:cs typeface="Times New Roman" pitchFamily="18" charset="0"/>
                        </a:rPr>
                        <a:t>91713,00</a:t>
                      </a:r>
                      <a:endParaRPr lang="ru-RU"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400" b="1" dirty="0" smtClean="0">
                          <a:latin typeface="Times New Roman" pitchFamily="18" charset="0"/>
                          <a:cs typeface="Times New Roman" pitchFamily="18" charset="0"/>
                        </a:rPr>
                        <a:t>23138,00</a:t>
                      </a:r>
                      <a:endParaRPr lang="ru-RU"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400" b="1" dirty="0" smtClean="0">
                          <a:latin typeface="Times New Roman" pitchFamily="18" charset="0"/>
                          <a:cs typeface="Times New Roman" pitchFamily="18" charset="0"/>
                        </a:rPr>
                        <a:t>23039,00</a:t>
                      </a:r>
                      <a:endParaRPr lang="ru-RU"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871">
                <a:tc>
                  <a:txBody>
                    <a:bodyPr/>
                    <a:lstStyle/>
                    <a:p>
                      <a:pPr algn="ctr">
                        <a:lnSpc>
                          <a:spcPct val="70000"/>
                        </a:lnSpc>
                      </a:pPr>
                      <a:r>
                        <a:rPr lang="ru-RU" sz="1400" b="1" dirty="0" smtClean="0">
                          <a:latin typeface="Times New Roman" panose="02020603050405020304" pitchFamily="18" charset="0"/>
                          <a:cs typeface="Times New Roman" panose="02020603050405020304" pitchFamily="18" charset="0"/>
                        </a:rPr>
                        <a:t>01</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400" dirty="0" smtClean="0">
                          <a:latin typeface="Times New Roman" panose="02020603050405020304" pitchFamily="18" charset="0"/>
                          <a:cs typeface="Times New Roman" panose="02020603050405020304" pitchFamily="18" charset="0"/>
                        </a:rPr>
                        <a:t>Обшегосударственные</a:t>
                      </a:r>
                      <a:r>
                        <a:rPr lang="ru-RU" sz="1400" baseline="0" dirty="0" smtClean="0">
                          <a:latin typeface="Times New Roman" panose="02020603050405020304" pitchFamily="18" charset="0"/>
                          <a:cs typeface="Times New Roman" panose="02020603050405020304" pitchFamily="18" charset="0"/>
                        </a:rPr>
                        <a:t> вопросы</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10119,00</a:t>
                      </a:r>
                      <a:endParaRPr lang="ru-RU" sz="12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10080,00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10126,00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240">
                <a:tc>
                  <a:txBody>
                    <a:bodyPr/>
                    <a:lstStyle/>
                    <a:p>
                      <a:pPr algn="ctr">
                        <a:lnSpc>
                          <a:spcPct val="70000"/>
                        </a:lnSpc>
                      </a:pPr>
                      <a:r>
                        <a:rPr lang="ru-RU" sz="1400" b="1" dirty="0" smtClean="0">
                          <a:latin typeface="Times New Roman" panose="02020603050405020304" pitchFamily="18" charset="0"/>
                          <a:cs typeface="Times New Roman" panose="02020603050405020304" pitchFamily="18" charset="0"/>
                        </a:rPr>
                        <a:t>03</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400" dirty="0" smtClean="0">
                          <a:latin typeface="Times New Roman" panose="02020603050405020304" pitchFamily="18" charset="0"/>
                          <a:cs typeface="Times New Roman" panose="02020603050405020304" pitchFamily="18" charset="0"/>
                        </a:rPr>
                        <a:t>Национальная безопасность</a:t>
                      </a:r>
                      <a:r>
                        <a:rPr lang="ru-RU" sz="1400" baseline="0" dirty="0" smtClean="0">
                          <a:latin typeface="Times New Roman" panose="02020603050405020304" pitchFamily="18" charset="0"/>
                          <a:cs typeface="Times New Roman" panose="02020603050405020304" pitchFamily="18" charset="0"/>
                        </a:rPr>
                        <a:t> и правоохранительная деятельность</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150,00</a:t>
                      </a:r>
                      <a:endParaRPr lang="ru-RU" sz="12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150,00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150,00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4914">
                <a:tc>
                  <a:txBody>
                    <a:bodyPr/>
                    <a:lstStyle/>
                    <a:p>
                      <a:pPr algn="ctr">
                        <a:lnSpc>
                          <a:spcPct val="70000"/>
                        </a:lnSpc>
                      </a:pPr>
                      <a:r>
                        <a:rPr lang="ru-RU" sz="1400" b="1" dirty="0" smtClean="0">
                          <a:latin typeface="Times New Roman" panose="02020603050405020304" pitchFamily="18" charset="0"/>
                          <a:cs typeface="Times New Roman" panose="02020603050405020304" pitchFamily="18" charset="0"/>
                        </a:rPr>
                        <a:t>04 </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400" dirty="0" smtClean="0">
                          <a:latin typeface="Times New Roman" panose="02020603050405020304" pitchFamily="18" charset="0"/>
                          <a:cs typeface="Times New Roman" panose="02020603050405020304" pitchFamily="18" charset="0"/>
                        </a:rPr>
                        <a:t>Национальная</a:t>
                      </a:r>
                      <a:r>
                        <a:rPr lang="ru-RU" sz="1400" baseline="0" dirty="0" smtClean="0">
                          <a:latin typeface="Times New Roman" panose="02020603050405020304" pitchFamily="18" charset="0"/>
                          <a:cs typeface="Times New Roman" panose="02020603050405020304" pitchFamily="18" charset="0"/>
                        </a:rPr>
                        <a:t> экономика</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69056,00</a:t>
                      </a:r>
                      <a:endParaRPr lang="ru-RU" sz="12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4409,00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3620,00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43">
                <a:tc>
                  <a:txBody>
                    <a:bodyPr/>
                    <a:lstStyle/>
                    <a:p>
                      <a:pPr algn="ctr">
                        <a:lnSpc>
                          <a:spcPct val="70000"/>
                        </a:lnSpc>
                      </a:pPr>
                      <a:r>
                        <a:rPr lang="ru-RU" sz="1400" b="1" dirty="0" smtClean="0">
                          <a:latin typeface="Times New Roman" panose="02020603050405020304" pitchFamily="18" charset="0"/>
                          <a:cs typeface="Times New Roman" panose="02020603050405020304" pitchFamily="18" charset="0"/>
                        </a:rPr>
                        <a:t>05</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400" dirty="0" smtClean="0">
                          <a:latin typeface="Times New Roman" panose="02020603050405020304" pitchFamily="18" charset="0"/>
                          <a:cs typeface="Times New Roman" panose="02020603050405020304" pitchFamily="18" charset="0"/>
                        </a:rPr>
                        <a:t>Жилищно-коммунальное</a:t>
                      </a:r>
                      <a:r>
                        <a:rPr lang="ru-RU" sz="1400" baseline="0" dirty="0" smtClean="0">
                          <a:latin typeface="Times New Roman" panose="02020603050405020304" pitchFamily="18" charset="0"/>
                          <a:cs typeface="Times New Roman" panose="02020603050405020304" pitchFamily="18" charset="0"/>
                        </a:rPr>
                        <a:t> хозяйство</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12169,00</a:t>
                      </a:r>
                      <a:endParaRPr lang="ru-RU" sz="12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7596,00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7661,00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43">
                <a:tc>
                  <a:txBody>
                    <a:bodyPr/>
                    <a:lstStyle/>
                    <a:p>
                      <a:pPr algn="ctr">
                        <a:lnSpc>
                          <a:spcPct val="70000"/>
                        </a:lnSpc>
                      </a:pPr>
                      <a:r>
                        <a:rPr lang="ru-RU" sz="1400" b="1" dirty="0" smtClean="0">
                          <a:latin typeface="Times New Roman" panose="02020603050405020304" pitchFamily="18" charset="0"/>
                          <a:cs typeface="Times New Roman" panose="02020603050405020304" pitchFamily="18" charset="0"/>
                        </a:rPr>
                        <a:t>07</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400" dirty="0" smtClean="0">
                          <a:latin typeface="Times New Roman" panose="02020603050405020304" pitchFamily="18" charset="0"/>
                          <a:cs typeface="Times New Roman" panose="02020603050405020304" pitchFamily="18" charset="0"/>
                        </a:rPr>
                        <a:t>Образование</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30,00</a:t>
                      </a:r>
                      <a:endParaRPr lang="ru-RU" sz="12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30,00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30,00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808">
                <a:tc>
                  <a:txBody>
                    <a:bodyPr/>
                    <a:lstStyle/>
                    <a:p>
                      <a:pPr algn="ctr">
                        <a:lnSpc>
                          <a:spcPct val="70000"/>
                        </a:lnSpc>
                      </a:pPr>
                      <a:r>
                        <a:rPr lang="ru-RU" sz="1400" b="1" dirty="0" smtClean="0">
                          <a:latin typeface="Times New Roman" panose="02020603050405020304" pitchFamily="18" charset="0"/>
                          <a:cs typeface="Times New Roman" panose="02020603050405020304" pitchFamily="18" charset="0"/>
                        </a:rPr>
                        <a:t>11</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400" dirty="0" smtClean="0">
                          <a:latin typeface="Times New Roman" panose="02020603050405020304" pitchFamily="18" charset="0"/>
                          <a:cs typeface="Times New Roman" panose="02020603050405020304" pitchFamily="18" charset="0"/>
                        </a:rPr>
                        <a:t>Физическая культура и спорт</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190,00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300,00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300,00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808">
                <a:tc>
                  <a:txBody>
                    <a:bodyPr/>
                    <a:lstStyle/>
                    <a:p>
                      <a:pPr algn="ctr">
                        <a:lnSpc>
                          <a:spcPct val="70000"/>
                        </a:lnSpc>
                      </a:pPr>
                      <a:r>
                        <a:rPr lang="ru-RU" sz="1400" b="1" dirty="0" smtClean="0">
                          <a:latin typeface="Times New Roman" pitchFamily="18" charset="0"/>
                          <a:cs typeface="Times New Roman" pitchFamily="18" charset="0"/>
                        </a:rPr>
                        <a:t>12</a:t>
                      </a:r>
                      <a:endParaRPr lang="ru-RU"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70000"/>
                        </a:lnSpc>
                      </a:pPr>
                      <a:r>
                        <a:rPr lang="ru-RU" sz="1400" b="0" dirty="0" smtClean="0">
                          <a:latin typeface="Times New Roman" pitchFamily="18" charset="0"/>
                          <a:cs typeface="Times New Roman" pitchFamily="18" charset="0"/>
                        </a:rPr>
                        <a:t>Условно-утвержденные расходы</a:t>
                      </a:r>
                      <a:endParaRPr lang="ru-RU" sz="1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573,00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70000"/>
                        </a:lnSpc>
                      </a:pPr>
                      <a:r>
                        <a:rPr lang="ru-RU" sz="1200" dirty="0" smtClean="0">
                          <a:latin typeface="Times New Roman" panose="02020603050405020304" pitchFamily="18" charset="0"/>
                          <a:cs typeface="Times New Roman" panose="02020603050405020304" pitchFamily="18" charset="0"/>
                        </a:rPr>
                        <a:t>1152,00</a:t>
                      </a:r>
                      <a:endParaRPr lang="ru-RU" sz="1200" dirty="0" smtClean="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7620000" y="802957"/>
            <a:ext cx="1447800" cy="307777"/>
          </a:xfrm>
          <a:prstGeom prst="rect">
            <a:avLst/>
          </a:prstGeom>
          <a:noFill/>
        </p:spPr>
        <p:txBody>
          <a:bodyPr wrap="square" rtlCol="0">
            <a:spAutoFit/>
          </a:bodyPr>
          <a:lstStyle/>
          <a:p>
            <a:r>
              <a:rPr lang="ru-RU" sz="1400" b="1" dirty="0" smtClean="0"/>
              <a:t>     Тыс. рублей</a:t>
            </a:r>
            <a:endParaRPr lang="ru-RU" sz="1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28601"/>
            <a:ext cx="8686800" cy="685799"/>
          </a:xfrm>
          <a:noFill/>
          <a:scene3d>
            <a:camera prst="orthographicFront"/>
            <a:lightRig rig="threePt" dir="t"/>
          </a:scene3d>
          <a:sp3d>
            <a:bevelT/>
          </a:sp3d>
        </p:spPr>
        <p:txBody>
          <a:bodyPr>
            <a:noAutofit/>
          </a:bodyPr>
          <a:lstStyle/>
          <a:p>
            <a:pPr algn="ctr">
              <a:lnSpc>
                <a:spcPct val="90000"/>
              </a:lnSpc>
            </a:pPr>
            <a:r>
              <a:rPr lang="ru-RU" sz="2200" b="1" dirty="0" smtClean="0">
                <a:solidFill>
                  <a:schemeClr val="tx1"/>
                </a:solidFill>
                <a:latin typeface="Times New Roman" pitchFamily="18" charset="0"/>
                <a:cs typeface="Times New Roman" pitchFamily="18" charset="0"/>
              </a:rPr>
              <a:t>Расходы администрации поселка </a:t>
            </a:r>
            <a:r>
              <a:rPr lang="ru-RU" sz="2200" b="1" dirty="0" err="1" smtClean="0">
                <a:solidFill>
                  <a:schemeClr val="tx1"/>
                </a:solidFill>
                <a:latin typeface="Times New Roman" pitchFamily="18" charset="0"/>
                <a:cs typeface="Times New Roman" pitchFamily="18" charset="0"/>
              </a:rPr>
              <a:t>коренево</a:t>
            </a:r>
            <a:r>
              <a:rPr lang="ru-RU" sz="2200" b="1" dirty="0" smtClean="0">
                <a:solidFill>
                  <a:schemeClr val="tx1"/>
                </a:solidFill>
                <a:latin typeface="Times New Roman" pitchFamily="18" charset="0"/>
                <a:cs typeface="Times New Roman" pitchFamily="18" charset="0"/>
              </a:rPr>
              <a:t> </a:t>
            </a:r>
            <a:r>
              <a:rPr lang="ru-RU" sz="2200" b="1" dirty="0" err="1" smtClean="0">
                <a:solidFill>
                  <a:schemeClr val="tx1"/>
                </a:solidFill>
                <a:latin typeface="Times New Roman" pitchFamily="18" charset="0"/>
                <a:cs typeface="Times New Roman" pitchFamily="18" charset="0"/>
              </a:rPr>
              <a:t>кореневского</a:t>
            </a:r>
            <a:r>
              <a:rPr lang="ru-RU" sz="2200" b="1" dirty="0" smtClean="0">
                <a:solidFill>
                  <a:schemeClr val="tx1"/>
                </a:solidFill>
                <a:latin typeface="Times New Roman" pitchFamily="18" charset="0"/>
                <a:cs typeface="Times New Roman" pitchFamily="18" charset="0"/>
              </a:rPr>
              <a:t> района курской области в </a:t>
            </a:r>
            <a:r>
              <a:rPr lang="ru-RU" sz="2200" b="1" dirty="0" smtClean="0">
                <a:solidFill>
                  <a:schemeClr val="tx1"/>
                </a:solidFill>
                <a:latin typeface="Times New Roman" pitchFamily="18" charset="0"/>
                <a:cs typeface="Times New Roman" pitchFamily="18" charset="0"/>
              </a:rPr>
              <a:t>202</a:t>
            </a:r>
            <a:r>
              <a:rPr lang="ru-RU" sz="2200" b="1" dirty="0" smtClean="0">
                <a:solidFill>
                  <a:schemeClr val="tx1"/>
                </a:solidFill>
                <a:latin typeface="Times New Roman" pitchFamily="18" charset="0"/>
                <a:cs typeface="Times New Roman" pitchFamily="18" charset="0"/>
              </a:rPr>
              <a:t>2</a:t>
            </a:r>
            <a:r>
              <a:rPr lang="ru-RU" sz="2200" b="1" dirty="0" smtClean="0">
                <a:solidFill>
                  <a:schemeClr val="tx1"/>
                </a:solidFill>
                <a:latin typeface="Times New Roman" pitchFamily="18" charset="0"/>
                <a:cs typeface="Times New Roman" pitchFamily="18" charset="0"/>
              </a:rPr>
              <a:t> </a:t>
            </a:r>
            <a:r>
              <a:rPr lang="ru-RU" sz="2200" b="1" dirty="0" smtClean="0">
                <a:solidFill>
                  <a:schemeClr val="tx1"/>
                </a:solidFill>
                <a:latin typeface="Times New Roman" pitchFamily="18" charset="0"/>
                <a:cs typeface="Times New Roman" pitchFamily="18" charset="0"/>
              </a:rPr>
              <a:t>году на реализацию муниципальных программ</a:t>
            </a:r>
            <a:endParaRPr lang="ru-RU" sz="2200" b="1" dirty="0">
              <a:solidFill>
                <a:schemeClr val="tx1"/>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398151267"/>
              </p:ext>
            </p:extLst>
          </p:nvPr>
        </p:nvGraphicFramePr>
        <p:xfrm>
          <a:off x="304800" y="1021080"/>
          <a:ext cx="8686798" cy="5760720"/>
        </p:xfrm>
        <a:graphic>
          <a:graphicData uri="http://schemas.openxmlformats.org/drawingml/2006/table">
            <a:tbl>
              <a:tblPr firstRow="1" bandRow="1">
                <a:tableStyleId>{93296810-A885-4BE3-A3E7-6D5BEEA58F35}</a:tableStyleId>
              </a:tblPr>
              <a:tblGrid>
                <a:gridCol w="1295400"/>
                <a:gridCol w="5181600"/>
                <a:gridCol w="2209798"/>
              </a:tblGrid>
              <a:tr h="853440">
                <a:tc>
                  <a:txBody>
                    <a:bodyPr/>
                    <a:lstStyle/>
                    <a:p>
                      <a:pPr algn="ctr"/>
                      <a:r>
                        <a:rPr lang="ru-RU" sz="2000" dirty="0" smtClean="0">
                          <a:solidFill>
                            <a:schemeClr val="tx1"/>
                          </a:solidFill>
                          <a:latin typeface="Times New Roman" panose="02020603050405020304" pitchFamily="18" charset="0"/>
                          <a:cs typeface="Times New Roman" panose="02020603050405020304" pitchFamily="18" charset="0"/>
                        </a:rPr>
                        <a:t>№</a:t>
                      </a:r>
                    </a:p>
                    <a:p>
                      <a:pPr algn="ctr"/>
                      <a:r>
                        <a:rPr lang="ru-RU" sz="2000" b="1" dirty="0" smtClean="0">
                          <a:solidFill>
                            <a:schemeClr val="tx1"/>
                          </a:solidFill>
                          <a:latin typeface="Times New Roman" pitchFamily="18" charset="0"/>
                          <a:cs typeface="Times New Roman" pitchFamily="18" charset="0"/>
                        </a:rPr>
                        <a:t>программы</a:t>
                      </a:r>
                      <a:endParaRPr lang="ru-RU" sz="20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78000">
                          <a:schemeClr val="accent1">
                            <a:tint val="44500"/>
                            <a:satMod val="160000"/>
                          </a:schemeClr>
                        </a:gs>
                        <a:gs pos="100000">
                          <a:srgbClr val="66FFFF"/>
                        </a:gs>
                      </a:gsLst>
                      <a:lin ang="5400000" scaled="0"/>
                    </a:gradFill>
                  </a:tcPr>
                </a:tc>
                <a:tc>
                  <a:txBody>
                    <a:bodyPr/>
                    <a:lstStyle/>
                    <a:p>
                      <a:pPr algn="ctr"/>
                      <a:r>
                        <a:rPr lang="ru-RU" sz="2000" dirty="0" smtClean="0">
                          <a:solidFill>
                            <a:schemeClr val="tx1"/>
                          </a:solidFill>
                          <a:latin typeface="Times New Roman" panose="02020603050405020304" pitchFamily="18" charset="0"/>
                          <a:cs typeface="Times New Roman" panose="02020603050405020304" pitchFamily="18" charset="0"/>
                        </a:rPr>
                        <a:t>Наименование программы</a:t>
                      </a:r>
                      <a:endParaRPr lang="ru-RU" sz="20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78000">
                          <a:schemeClr val="accent1">
                            <a:tint val="44500"/>
                            <a:satMod val="160000"/>
                          </a:schemeClr>
                        </a:gs>
                        <a:gs pos="100000">
                          <a:srgbClr val="66FFFF"/>
                        </a:gs>
                      </a:gsLst>
                      <a:lin ang="5400000" scaled="0"/>
                    </a:gradFill>
                  </a:tcPr>
                </a:tc>
                <a:tc>
                  <a:txBody>
                    <a:bodyPr/>
                    <a:lstStyle/>
                    <a:p>
                      <a:pPr algn="ctr"/>
                      <a:r>
                        <a:rPr lang="ru-RU" sz="2000" dirty="0" smtClean="0">
                          <a:solidFill>
                            <a:schemeClr val="tx1"/>
                          </a:solidFill>
                          <a:latin typeface="Times New Roman" panose="02020603050405020304" pitchFamily="18" charset="0"/>
                          <a:cs typeface="Times New Roman" panose="02020603050405020304" pitchFamily="18" charset="0"/>
                        </a:rPr>
                        <a:t>Сумма (тыс.</a:t>
                      </a:r>
                      <a:r>
                        <a:rPr lang="ru-RU" sz="2000" baseline="0" dirty="0" smtClean="0">
                          <a:solidFill>
                            <a:schemeClr val="tx1"/>
                          </a:solidFill>
                          <a:latin typeface="Times New Roman" panose="02020603050405020304" pitchFamily="18" charset="0"/>
                          <a:cs typeface="Times New Roman" panose="02020603050405020304" pitchFamily="18" charset="0"/>
                        </a:rPr>
                        <a:t> руб.)</a:t>
                      </a:r>
                      <a:endParaRPr lang="ru-RU" sz="20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78000">
                          <a:schemeClr val="accent1">
                            <a:tint val="44500"/>
                            <a:satMod val="160000"/>
                          </a:schemeClr>
                        </a:gs>
                        <a:gs pos="100000">
                          <a:srgbClr val="66FFFF"/>
                        </a:gs>
                      </a:gsLst>
                      <a:lin ang="5400000" scaled="0"/>
                    </a:gradFill>
                  </a:tcPr>
                </a:tc>
              </a:tr>
              <a:tr h="365760">
                <a:tc>
                  <a:txBody>
                    <a:bodyPr/>
                    <a:lstStyle/>
                    <a:p>
                      <a:endParaRPr lang="ru-RU"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b="1" dirty="0" smtClean="0">
                          <a:latin typeface="Times New Roman" panose="02020603050405020304" pitchFamily="18" charset="0"/>
                          <a:cs typeface="Times New Roman" panose="02020603050405020304" pitchFamily="18" charset="0"/>
                        </a:rPr>
                        <a:t>Всего</a:t>
                      </a:r>
                      <a:r>
                        <a:rPr lang="ru-RU" b="1" baseline="0" dirty="0" smtClean="0">
                          <a:latin typeface="Times New Roman" panose="02020603050405020304" pitchFamily="18" charset="0"/>
                          <a:cs typeface="Times New Roman" panose="02020603050405020304" pitchFamily="18" charset="0"/>
                        </a:rPr>
                        <a:t> расходов на реализацию программ</a:t>
                      </a:r>
                      <a:endParaRPr lang="ru-RU" b="1" i="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b="1" i="1" dirty="0" smtClean="0">
                          <a:latin typeface="Times New Roman" pitchFamily="18" charset="0"/>
                          <a:cs typeface="Times New Roman" pitchFamily="18" charset="0"/>
                        </a:rPr>
                        <a:t>81595,00</a:t>
                      </a:r>
                      <a:endParaRPr lang="ru-RU" b="1" i="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pPr algn="ctr"/>
                      <a:r>
                        <a:rPr lang="ru-RU" sz="1600" b="1" dirty="0" smtClean="0">
                          <a:latin typeface="Times New Roman" panose="02020603050405020304" pitchFamily="18" charset="0"/>
                          <a:cs typeface="Times New Roman" panose="02020603050405020304" pitchFamily="18" charset="0"/>
                        </a:rPr>
                        <a:t>1</a:t>
                      </a:r>
                      <a:endParaRPr lang="ru-RU"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90000"/>
                        </a:lnSpc>
                      </a:pPr>
                      <a:r>
                        <a:rPr lang="ru-RU" sz="1600" u="none" strike="noStrike" dirty="0" smtClean="0">
                          <a:effectLst/>
                          <a:latin typeface="Times New Roman" panose="02020603050405020304" pitchFamily="18" charset="0"/>
                          <a:cs typeface="Times New Roman" panose="02020603050405020304" pitchFamily="18" charset="0"/>
                        </a:rPr>
                        <a:t>Муниципальная программа  «Энергосбережение и повышение энергетической эффективности в муниципальном образовании "поселок Коренево"Кореневского района Курской области в </a:t>
                      </a:r>
                      <a:r>
                        <a:rPr lang="ru-RU" sz="1600" u="none" strike="noStrike" dirty="0" smtClean="0">
                          <a:effectLst/>
                          <a:latin typeface="Times New Roman" panose="02020603050405020304" pitchFamily="18" charset="0"/>
                          <a:cs typeface="Times New Roman" panose="02020603050405020304" pitchFamily="18" charset="0"/>
                        </a:rPr>
                        <a:t>2022-2024 </a:t>
                      </a:r>
                      <a:r>
                        <a:rPr lang="ru-RU" sz="1600" u="none" strike="noStrike" dirty="0" smtClean="0">
                          <a:effectLst/>
                          <a:latin typeface="Times New Roman" panose="02020603050405020304" pitchFamily="18" charset="0"/>
                          <a:cs typeface="Times New Roman" panose="02020603050405020304" pitchFamily="18" charset="0"/>
                        </a:rPr>
                        <a:t>годах"</a:t>
                      </a:r>
                      <a:endParaRPr lang="ru-RU" sz="1600" b="0" i="0" u="none" strike="noStrike" dirty="0">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smtClean="0">
                          <a:latin typeface="Times New Roman" panose="02020603050405020304" pitchFamily="18" charset="0"/>
                          <a:cs typeface="Times New Roman" panose="02020603050405020304" pitchFamily="18" charset="0"/>
                        </a:rPr>
                        <a:t>100,00</a:t>
                      </a:r>
                      <a:endParaRPr lang="ru-RU" sz="16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3625">
                <a:tc>
                  <a:txBody>
                    <a:bodyPr/>
                    <a:lstStyle/>
                    <a:p>
                      <a:pPr algn="ctr"/>
                      <a:r>
                        <a:rPr lang="ru-RU" sz="1600" b="1" dirty="0" smtClean="0">
                          <a:latin typeface="Times New Roman" panose="02020603050405020304" pitchFamily="18" charset="0"/>
                          <a:cs typeface="Times New Roman" panose="02020603050405020304" pitchFamily="18" charset="0"/>
                        </a:rPr>
                        <a:t>2</a:t>
                      </a:r>
                      <a:endParaRPr lang="ru-RU"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90000"/>
                        </a:lnSpc>
                      </a:pPr>
                      <a:r>
                        <a:rPr lang="ru-RU" sz="1600" u="none" strike="noStrike" dirty="0" smtClean="0">
                          <a:effectLst/>
                          <a:latin typeface="Times New Roman" panose="02020603050405020304" pitchFamily="18" charset="0"/>
                          <a:cs typeface="Times New Roman" panose="02020603050405020304" pitchFamily="18" charset="0"/>
                        </a:rPr>
                        <a:t>Муниципальная программа "Обеспечение доступным и комфортным жильем и коммунальными услугами граждан в муниципальном образовании "поселок Коренево" Кореневского района Курской области  в </a:t>
                      </a:r>
                      <a:r>
                        <a:rPr lang="ru-RU" sz="1600" u="none" strike="noStrike" dirty="0" smtClean="0">
                          <a:effectLst/>
                          <a:latin typeface="Times New Roman" panose="02020603050405020304" pitchFamily="18" charset="0"/>
                          <a:cs typeface="Times New Roman" panose="02020603050405020304" pitchFamily="18" charset="0"/>
                        </a:rPr>
                        <a:t>2022-2024 </a:t>
                      </a:r>
                      <a:r>
                        <a:rPr lang="ru-RU" sz="1600" u="none" strike="noStrike" dirty="0" smtClean="0">
                          <a:effectLst/>
                          <a:latin typeface="Times New Roman" panose="02020603050405020304" pitchFamily="18" charset="0"/>
                          <a:cs typeface="Times New Roman" panose="02020603050405020304" pitchFamily="18" charset="0"/>
                        </a:rPr>
                        <a:t>годах"</a:t>
                      </a:r>
                      <a:endParaRPr lang="ru-RU" sz="1600" b="0" i="0" u="none" strike="noStrike" dirty="0">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smtClean="0">
                          <a:latin typeface="Times New Roman" panose="02020603050405020304" pitchFamily="18" charset="0"/>
                          <a:cs typeface="Times New Roman" panose="02020603050405020304" pitchFamily="18" charset="0"/>
                        </a:rPr>
                        <a:t>8616,00</a:t>
                      </a:r>
                      <a:endParaRPr lang="ru-RU" sz="16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4196">
                <a:tc>
                  <a:txBody>
                    <a:bodyPr/>
                    <a:lstStyle/>
                    <a:p>
                      <a:pPr algn="ctr"/>
                      <a:r>
                        <a:rPr lang="ru-RU" sz="1600" b="1" dirty="0" smtClean="0">
                          <a:latin typeface="Times New Roman" panose="02020603050405020304" pitchFamily="18" charset="0"/>
                          <a:cs typeface="Times New Roman" panose="02020603050405020304" pitchFamily="18" charset="0"/>
                        </a:rPr>
                        <a:t>3</a:t>
                      </a:r>
                      <a:endParaRPr lang="ru-RU"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90000"/>
                        </a:lnSpc>
                      </a:pPr>
                      <a:r>
                        <a:rPr lang="ru-RU" sz="1600" u="none" strike="noStrike" dirty="0" smtClean="0">
                          <a:effectLst/>
                          <a:latin typeface="Times New Roman" panose="02020603050405020304" pitchFamily="18" charset="0"/>
                          <a:cs typeface="Times New Roman" panose="02020603050405020304" pitchFamily="18" charset="0"/>
                        </a:rPr>
                        <a:t>Муниципальная программа  «Повышение эффективности работы с молодежью, организация отдыха и оздоровления детей, молодежи, развитие физической культуры и спорта" в муниципальном образовании "поселок Коренево"Кореневского района Курской области в </a:t>
                      </a:r>
                      <a:r>
                        <a:rPr lang="ru-RU" sz="1600" u="none" strike="noStrike" dirty="0" smtClean="0">
                          <a:effectLst/>
                          <a:latin typeface="Times New Roman" panose="02020603050405020304" pitchFamily="18" charset="0"/>
                          <a:cs typeface="Times New Roman" panose="02020603050405020304" pitchFamily="18" charset="0"/>
                        </a:rPr>
                        <a:t>2022-2024 </a:t>
                      </a:r>
                      <a:r>
                        <a:rPr lang="ru-RU" sz="1600" u="none" strike="noStrike" dirty="0" smtClean="0">
                          <a:effectLst/>
                          <a:latin typeface="Times New Roman" panose="02020603050405020304" pitchFamily="18" charset="0"/>
                          <a:cs typeface="Times New Roman" panose="02020603050405020304" pitchFamily="18" charset="0"/>
                        </a:rPr>
                        <a:t>годах"</a:t>
                      </a:r>
                      <a:endParaRPr lang="ru-RU" sz="1600" b="0" i="0" u="none" strike="noStrike" dirty="0">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smtClean="0">
                          <a:latin typeface="Times New Roman" panose="02020603050405020304" pitchFamily="18" charset="0"/>
                          <a:cs typeface="Times New Roman" panose="02020603050405020304" pitchFamily="18" charset="0"/>
                        </a:rPr>
                        <a:t>220,00</a:t>
                      </a:r>
                      <a:endParaRPr lang="ru-RU" sz="16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5360">
                <a:tc>
                  <a:txBody>
                    <a:bodyPr/>
                    <a:lstStyle/>
                    <a:p>
                      <a:pPr algn="ctr"/>
                      <a:r>
                        <a:rPr lang="ru-RU" sz="1600" b="1" dirty="0" smtClean="0">
                          <a:latin typeface="Times New Roman" panose="02020603050405020304" pitchFamily="18" charset="0"/>
                          <a:cs typeface="Times New Roman" panose="02020603050405020304" pitchFamily="18" charset="0"/>
                        </a:rPr>
                        <a:t>4</a:t>
                      </a:r>
                      <a:endParaRPr lang="ru-RU"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90000"/>
                        </a:lnSpc>
                      </a:pPr>
                      <a:r>
                        <a:rPr lang="ru-RU" sz="1600" u="none" strike="noStrike" dirty="0" smtClean="0">
                          <a:effectLst/>
                          <a:latin typeface="Times New Roman" panose="02020603050405020304" pitchFamily="18" charset="0"/>
                          <a:cs typeface="Times New Roman" panose="02020603050405020304" pitchFamily="18" charset="0"/>
                        </a:rPr>
                        <a:t>Муниципальная программа "Развитие транспортной системы, обеспечение перевозки пассажиров в муниципальном образовании "поселок Коренево" Кореневского района Курской области и безопасности дорожного движения в </a:t>
                      </a:r>
                      <a:r>
                        <a:rPr lang="ru-RU" sz="1600" u="none" strike="noStrike" dirty="0" smtClean="0">
                          <a:effectLst/>
                          <a:latin typeface="Times New Roman" panose="02020603050405020304" pitchFamily="18" charset="0"/>
                          <a:cs typeface="Times New Roman" panose="02020603050405020304" pitchFamily="18" charset="0"/>
                        </a:rPr>
                        <a:t>2022-2024 </a:t>
                      </a:r>
                      <a:r>
                        <a:rPr lang="ru-RU" sz="1600" u="none" strike="noStrike" dirty="0" smtClean="0">
                          <a:effectLst/>
                          <a:latin typeface="Times New Roman" panose="02020603050405020304" pitchFamily="18" charset="0"/>
                          <a:cs typeface="Times New Roman" panose="02020603050405020304" pitchFamily="18" charset="0"/>
                        </a:rPr>
                        <a:t>годах"</a:t>
                      </a:r>
                      <a:endParaRPr lang="ru-RU" sz="1600" b="0" i="0" u="none" strike="noStrike" dirty="0">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smtClean="0">
                          <a:latin typeface="Times New Roman" panose="02020603050405020304" pitchFamily="18" charset="0"/>
                          <a:cs typeface="Times New Roman" panose="02020603050405020304" pitchFamily="18" charset="0"/>
                        </a:rPr>
                        <a:t>68956,00</a:t>
                      </a:r>
                      <a:endParaRPr lang="ru-RU" sz="16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28600"/>
            <a:ext cx="8686800" cy="990600"/>
          </a:xfrm>
          <a:noFill/>
          <a:scene3d>
            <a:camera prst="orthographicFront"/>
            <a:lightRig rig="threePt" dir="t"/>
          </a:scene3d>
          <a:sp3d>
            <a:bevelT/>
          </a:sp3d>
        </p:spPr>
        <p:txBody>
          <a:bodyPr>
            <a:noAutofit/>
          </a:bodyPr>
          <a:lstStyle/>
          <a:p>
            <a:pPr algn="ctr"/>
            <a:r>
              <a:rPr lang="ru-RU" sz="2000" b="1" dirty="0" smtClean="0">
                <a:solidFill>
                  <a:schemeClr val="tx1"/>
                </a:solidFill>
                <a:latin typeface="Times New Roman" pitchFamily="18" charset="0"/>
                <a:cs typeface="Times New Roman" pitchFamily="18" charset="0"/>
              </a:rPr>
              <a:t>Расходы администрации поселка </a:t>
            </a:r>
            <a:r>
              <a:rPr lang="ru-RU" sz="2000" b="1" dirty="0" err="1" smtClean="0">
                <a:solidFill>
                  <a:schemeClr val="tx1"/>
                </a:solidFill>
                <a:latin typeface="Times New Roman" pitchFamily="18" charset="0"/>
                <a:cs typeface="Times New Roman" pitchFamily="18" charset="0"/>
              </a:rPr>
              <a:t>коренево</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кореневского</a:t>
            </a:r>
            <a:r>
              <a:rPr lang="ru-RU" sz="2000" b="1" dirty="0" smtClean="0">
                <a:solidFill>
                  <a:schemeClr val="tx1"/>
                </a:solidFill>
                <a:latin typeface="Times New Roman" pitchFamily="18" charset="0"/>
                <a:cs typeface="Times New Roman" pitchFamily="18" charset="0"/>
              </a:rPr>
              <a:t> района курской области в </a:t>
            </a:r>
            <a:r>
              <a:rPr lang="ru-RU" sz="2000" b="1" dirty="0" smtClean="0">
                <a:solidFill>
                  <a:schemeClr val="tx1"/>
                </a:solidFill>
                <a:latin typeface="Times New Roman" pitchFamily="18" charset="0"/>
                <a:cs typeface="Times New Roman" pitchFamily="18" charset="0"/>
              </a:rPr>
              <a:t>202</a:t>
            </a:r>
            <a:r>
              <a:rPr lang="ru-RU" sz="2000" b="1" dirty="0" smtClean="0">
                <a:solidFill>
                  <a:schemeClr val="tx1"/>
                </a:solidFill>
                <a:latin typeface="Times New Roman" pitchFamily="18" charset="0"/>
                <a:cs typeface="Times New Roman" pitchFamily="18" charset="0"/>
              </a:rPr>
              <a:t>2</a:t>
            </a:r>
            <a:r>
              <a:rPr lang="ru-RU" sz="2000" b="1" dirty="0" smtClean="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году на реализацию муниципальных программ</a:t>
            </a:r>
            <a:r>
              <a:rPr lang="ru-RU" sz="2100" b="1" dirty="0" smtClean="0">
                <a:solidFill>
                  <a:schemeClr val="tx1"/>
                </a:solidFill>
                <a:latin typeface="Times New Roman" pitchFamily="18" charset="0"/>
                <a:cs typeface="Times New Roman" pitchFamily="18" charset="0"/>
              </a:rPr>
              <a:t>(продолжение) </a:t>
            </a:r>
            <a:endParaRPr lang="ru-RU" sz="2100" dirty="0">
              <a:solidFill>
                <a:schemeClr val="tx1"/>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1274522320"/>
              </p:ext>
            </p:extLst>
          </p:nvPr>
        </p:nvGraphicFramePr>
        <p:xfrm>
          <a:off x="228600" y="1524000"/>
          <a:ext cx="8686798" cy="4407408"/>
        </p:xfrm>
        <a:graphic>
          <a:graphicData uri="http://schemas.openxmlformats.org/drawingml/2006/table">
            <a:tbl>
              <a:tblPr firstRow="1" bandRow="1">
                <a:tableStyleId>{93296810-A885-4BE3-A3E7-6D5BEEA58F35}</a:tableStyleId>
              </a:tblPr>
              <a:tblGrid>
                <a:gridCol w="1219200"/>
                <a:gridCol w="5257800"/>
                <a:gridCol w="2209798"/>
              </a:tblGrid>
              <a:tr h="431168">
                <a:tc>
                  <a:txBody>
                    <a:bodyPr/>
                    <a:lstStyle/>
                    <a:p>
                      <a:pPr algn="ctr"/>
                      <a:r>
                        <a:rPr lang="ru-RU" sz="2000" dirty="0" smtClean="0">
                          <a:solidFill>
                            <a:schemeClr val="tx1"/>
                          </a:solidFill>
                          <a:latin typeface="Times New Roman" pitchFamily="18" charset="0"/>
                          <a:cs typeface="Times New Roman" pitchFamily="18" charset="0"/>
                        </a:rPr>
                        <a:t>№ программы</a:t>
                      </a:r>
                      <a:endParaRPr lang="ru-RU" sz="20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78000">
                          <a:schemeClr val="accent1">
                            <a:tint val="44500"/>
                            <a:satMod val="160000"/>
                          </a:schemeClr>
                        </a:gs>
                        <a:gs pos="100000">
                          <a:srgbClr val="66FFFF"/>
                        </a:gs>
                      </a:gsLst>
                      <a:lin ang="5400000" scaled="0"/>
                    </a:gradFill>
                  </a:tcPr>
                </a:tc>
                <a:tc>
                  <a:txBody>
                    <a:bodyPr/>
                    <a:lstStyle/>
                    <a:p>
                      <a:pPr algn="ctr"/>
                      <a:r>
                        <a:rPr lang="ru-RU" sz="2000" dirty="0" smtClean="0">
                          <a:solidFill>
                            <a:schemeClr val="tx1"/>
                          </a:solidFill>
                          <a:latin typeface="Times New Roman" pitchFamily="18" charset="0"/>
                          <a:cs typeface="Times New Roman" pitchFamily="18" charset="0"/>
                        </a:rPr>
                        <a:t>Наименование программы</a:t>
                      </a:r>
                      <a:endParaRPr lang="ru-RU" sz="20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78000">
                          <a:schemeClr val="accent1">
                            <a:tint val="44500"/>
                            <a:satMod val="160000"/>
                          </a:schemeClr>
                        </a:gs>
                        <a:gs pos="100000">
                          <a:srgbClr val="66FFFF"/>
                        </a:gs>
                      </a:gsLst>
                      <a:lin ang="5400000" scaled="0"/>
                    </a:gradFill>
                  </a:tcPr>
                </a:tc>
                <a:tc>
                  <a:txBody>
                    <a:bodyPr/>
                    <a:lstStyle/>
                    <a:p>
                      <a:pPr algn="ctr"/>
                      <a:r>
                        <a:rPr lang="ru-RU" sz="2000" dirty="0" smtClean="0">
                          <a:solidFill>
                            <a:schemeClr val="tx1"/>
                          </a:solidFill>
                          <a:latin typeface="Times New Roman" pitchFamily="18" charset="0"/>
                          <a:cs typeface="Times New Roman" pitchFamily="18" charset="0"/>
                        </a:rPr>
                        <a:t>Сумма (тыс. руб.)</a:t>
                      </a:r>
                      <a:endParaRPr lang="ru-RU" sz="20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CCFF"/>
                        </a:gs>
                        <a:gs pos="78000">
                          <a:schemeClr val="accent1">
                            <a:tint val="44500"/>
                            <a:satMod val="160000"/>
                          </a:schemeClr>
                        </a:gs>
                        <a:gs pos="100000">
                          <a:srgbClr val="66FFFF"/>
                        </a:gs>
                      </a:gsLst>
                      <a:lin ang="5400000" scaled="0"/>
                    </a:gradFill>
                  </a:tcPr>
                </a:tc>
              </a:tr>
              <a:tr h="690105">
                <a:tc>
                  <a:txBody>
                    <a:bodyPr/>
                    <a:lstStyle/>
                    <a:p>
                      <a:pPr algn="ctr"/>
                      <a:r>
                        <a:rPr lang="ru-RU" sz="1800" dirty="0" smtClean="0">
                          <a:latin typeface="Times New Roman" pitchFamily="18" charset="0"/>
                          <a:cs typeface="Times New Roman" pitchFamily="18" charset="0"/>
                        </a:rPr>
                        <a:t>8</a:t>
                      </a:r>
                      <a:endParaRPr lang="ru-RU" sz="18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lnSpc>
                          <a:spcPct val="90000"/>
                        </a:lnSpc>
                      </a:pPr>
                      <a:r>
                        <a:rPr lang="ru-RU" sz="1800" u="none" strike="noStrike" dirty="0" smtClean="0">
                          <a:effectLst/>
                          <a:latin typeface="Times New Roman" pitchFamily="18" charset="0"/>
                          <a:cs typeface="Times New Roman" pitchFamily="18" charset="0"/>
                        </a:rPr>
                        <a:t>Муниципальная программа «Защита населения и территории  от чрезвычайных ситуаций, обеспечение пожарной безопасности и безопасности людей на водных объектах на территории муниципального образования "поселок Коренево" Кореневского района Курской области  в </a:t>
                      </a:r>
                      <a:r>
                        <a:rPr lang="ru-RU" sz="1800" u="none" strike="noStrike" dirty="0" smtClean="0">
                          <a:effectLst/>
                          <a:latin typeface="Times New Roman" pitchFamily="18" charset="0"/>
                          <a:cs typeface="Times New Roman" pitchFamily="18" charset="0"/>
                        </a:rPr>
                        <a:t>2022 </a:t>
                      </a:r>
                      <a:r>
                        <a:rPr lang="ru-RU" sz="1800" u="none" strike="noStrike" dirty="0" smtClean="0">
                          <a:effectLst/>
                          <a:latin typeface="Times New Roman" pitchFamily="18" charset="0"/>
                          <a:cs typeface="Times New Roman" pitchFamily="18" charset="0"/>
                        </a:rPr>
                        <a:t>-</a:t>
                      </a:r>
                      <a:r>
                        <a:rPr lang="ru-RU" sz="1800" u="none" strike="noStrike" dirty="0" smtClean="0">
                          <a:effectLst/>
                          <a:latin typeface="Times New Roman" pitchFamily="18" charset="0"/>
                          <a:cs typeface="Times New Roman" pitchFamily="18" charset="0"/>
                        </a:rPr>
                        <a:t>2024 </a:t>
                      </a:r>
                      <a:r>
                        <a:rPr lang="ru-RU" sz="1800" u="none" strike="noStrike" dirty="0" smtClean="0">
                          <a:effectLst/>
                          <a:latin typeface="Times New Roman" pitchFamily="18" charset="0"/>
                          <a:cs typeface="Times New Roman" pitchFamily="18" charset="0"/>
                        </a:rPr>
                        <a:t>годах"</a:t>
                      </a:r>
                      <a:endParaRPr lang="ru-RU" sz="1800" b="0" i="0" u="none" strike="noStrike" dirty="0">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latin typeface="Times New Roman" pitchFamily="18" charset="0"/>
                          <a:cs typeface="Times New Roman" pitchFamily="18" charset="0"/>
                        </a:rPr>
                        <a:t>140,00</a:t>
                      </a:r>
                      <a:endParaRPr lang="ru-RU" sz="18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3248">
                <a:tc>
                  <a:txBody>
                    <a:bodyPr/>
                    <a:lstStyle/>
                    <a:p>
                      <a:pPr algn="ctr"/>
                      <a:r>
                        <a:rPr lang="ru-RU" sz="1800" dirty="0" smtClean="0">
                          <a:latin typeface="Times New Roman" pitchFamily="18" charset="0"/>
                          <a:cs typeface="Times New Roman" pitchFamily="18" charset="0"/>
                        </a:rPr>
                        <a:t>11</a:t>
                      </a:r>
                      <a:endParaRPr lang="ru-RU" sz="18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1800" u="none" strike="noStrike" dirty="0" smtClean="0">
                          <a:effectLst/>
                          <a:latin typeface="Times New Roman" pitchFamily="18" charset="0"/>
                          <a:cs typeface="Times New Roman" pitchFamily="18" charset="0"/>
                        </a:rPr>
                        <a:t>Муниципальная программа "Формирование современной городской среды на территории поселка Коренево на 2018 -2024 годы"</a:t>
                      </a:r>
                      <a:endParaRPr lang="ru-RU" sz="1800" b="0" i="0" u="none" strike="noStrike" dirty="0">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latin typeface="Times New Roman" pitchFamily="18" charset="0"/>
                          <a:cs typeface="Times New Roman" pitchFamily="18" charset="0"/>
                        </a:rPr>
                        <a:t>3553,00</a:t>
                      </a:r>
                      <a:endParaRPr lang="ru-RU" sz="1800" b="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654">
                <a:tc>
                  <a:txBody>
                    <a:bodyPr/>
                    <a:lstStyle/>
                    <a:p>
                      <a:pPr algn="ctr"/>
                      <a:r>
                        <a:rPr lang="ru-RU" sz="1800" dirty="0" smtClean="0">
                          <a:latin typeface="Times New Roman" pitchFamily="18" charset="0"/>
                          <a:cs typeface="Times New Roman" pitchFamily="18" charset="0"/>
                        </a:rPr>
                        <a:t>12</a:t>
                      </a:r>
                      <a:endParaRPr lang="ru-RU" sz="18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1800" u="none" strike="noStrike" dirty="0" smtClean="0">
                          <a:effectLst/>
                          <a:latin typeface="Times New Roman" pitchFamily="18" charset="0"/>
                          <a:cs typeface="Times New Roman" pitchFamily="18" charset="0"/>
                        </a:rPr>
                        <a:t>Муниципальная программа «Профилактика терроризма и экстремизма в муниципальном образовании «поселок Коренево» Кореневского района Курской области в </a:t>
                      </a:r>
                      <a:r>
                        <a:rPr lang="ru-RU" sz="1800" u="none" strike="noStrike" dirty="0" smtClean="0">
                          <a:effectLst/>
                          <a:latin typeface="Times New Roman" pitchFamily="18" charset="0"/>
                          <a:cs typeface="Times New Roman" pitchFamily="18" charset="0"/>
                        </a:rPr>
                        <a:t>2022-2024 </a:t>
                      </a:r>
                      <a:r>
                        <a:rPr lang="ru-RU" sz="1800" u="none" strike="noStrike" dirty="0" smtClean="0">
                          <a:effectLst/>
                          <a:latin typeface="Times New Roman" pitchFamily="18" charset="0"/>
                          <a:cs typeface="Times New Roman" pitchFamily="18" charset="0"/>
                        </a:rPr>
                        <a:t>годах»</a:t>
                      </a:r>
                      <a:endParaRPr lang="ru-RU" sz="1800" b="0" i="0" u="none" strike="noStrike" dirty="0">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latin typeface="Times New Roman" pitchFamily="18" charset="0"/>
                          <a:cs typeface="Times New Roman" pitchFamily="18" charset="0"/>
                        </a:rPr>
                        <a:t>10,0</a:t>
                      </a:r>
                      <a:endParaRPr lang="ru-RU" sz="18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90641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400" b="1" dirty="0" smtClean="0"/>
              <a:t>ОСНОВНЫЕ НАПРАВЛЕНИЯ </a:t>
            </a:r>
            <a:r>
              <a:rPr lang="ru-RU" sz="1400" dirty="0" smtClean="0"/>
              <a:t/>
            </a:r>
            <a:br>
              <a:rPr lang="ru-RU" sz="1400" dirty="0" smtClean="0"/>
            </a:br>
            <a:r>
              <a:rPr lang="ru-RU" sz="1400" b="1" dirty="0" smtClean="0"/>
              <a:t>БЮДЖЕТНОЙ И НАЛОГОВОЙ ПОЛИТИКИ  ПОСЕЛКА КОРЕНЕВО КОРЕНЕВСКОГО РАЙОНА</a:t>
            </a:r>
            <a:r>
              <a:rPr lang="ru-RU" sz="1400" dirty="0" smtClean="0"/>
              <a:t/>
            </a:r>
            <a:br>
              <a:rPr lang="ru-RU" sz="1400" dirty="0" smtClean="0"/>
            </a:br>
            <a:r>
              <a:rPr lang="ru-RU" sz="1400" b="1" dirty="0" smtClean="0"/>
              <a:t>КУРСКОЙ ОБЛАСТИ НА </a:t>
            </a:r>
            <a:r>
              <a:rPr lang="ru-RU" sz="1400" b="1" dirty="0" smtClean="0"/>
              <a:t>2022 </a:t>
            </a:r>
            <a:r>
              <a:rPr lang="ru-RU" sz="1400" b="1" dirty="0" smtClean="0"/>
              <a:t>ГОД И НА ПЛАНОВЫЙ ПЕРИОД </a:t>
            </a:r>
            <a:r>
              <a:rPr lang="ru-RU" sz="1400" b="1" dirty="0" smtClean="0"/>
              <a:t>2023 </a:t>
            </a:r>
            <a:r>
              <a:rPr lang="ru-RU" sz="1400" b="1" dirty="0" smtClean="0"/>
              <a:t>и </a:t>
            </a:r>
            <a:r>
              <a:rPr lang="ru-RU" sz="1400" b="1" dirty="0" smtClean="0"/>
              <a:t>2024 </a:t>
            </a:r>
            <a:r>
              <a:rPr lang="ru-RU" sz="1400" b="1" dirty="0" smtClean="0"/>
              <a:t>ГОДОВ</a:t>
            </a:r>
            <a:r>
              <a:rPr lang="ru-RU" sz="1400" dirty="0" smtClean="0"/>
              <a:t/>
            </a:r>
            <a:br>
              <a:rPr lang="ru-RU" sz="1400" dirty="0" smtClean="0"/>
            </a:br>
            <a:endParaRPr lang="ru-RU" sz="1400" dirty="0"/>
          </a:p>
        </p:txBody>
      </p:sp>
      <p:sp>
        <p:nvSpPr>
          <p:cNvPr id="3" name="Содержимое 2"/>
          <p:cNvSpPr>
            <a:spLocks noGrp="1"/>
          </p:cNvSpPr>
          <p:nvPr>
            <p:ph idx="1"/>
          </p:nvPr>
        </p:nvSpPr>
        <p:spPr/>
        <p:txBody>
          <a:bodyPr>
            <a:normAutofit fontScale="25000" lnSpcReduction="20000"/>
          </a:bodyPr>
          <a:lstStyle/>
          <a:p>
            <a:r>
              <a:rPr lang="ru-RU" dirty="0" smtClean="0"/>
              <a:t> </a:t>
            </a:r>
          </a:p>
          <a:p>
            <a:r>
              <a:rPr lang="ru-RU" dirty="0" smtClean="0"/>
              <a:t> </a:t>
            </a:r>
          </a:p>
          <a:p>
            <a:r>
              <a:rPr lang="ru-RU" dirty="0" smtClean="0"/>
              <a:t>Основные направления бюджетной и налоговой политики поселка Коренево Кореневского района Курской области на 2022 год и на плановый период 2023 и 2024 годов подготовлены в соответствии с приоритетными направлениями развития налоговой системы Российской Федерации  в целях создания  условий  для расширения экономического потенциала развития в среднесрочной перспективе, изложенными в Основных  направлениях налоговой политики Российской Федерации  на ближайшие  три года, Указом Президента  Российской Федерации от 7 мая 2018 года № 204 «О национальных целях  и стратегических задачах развития Российской  Федерации на период до 2024 года», Посланием Президента Российской Федерации Федеральному Собранию от 20 февраля 2019 года, распоряжением Правительства Российской Федерации от 13 февраля 2019 года № 207-р «Об утверждении Стратегии пространственного развития Российской Федерации на период до 2025 года», Программой оздоровления государственных финансов Курской области, утверждённой постановлением Администрации Курской области от 26.09.2018 года  № 778-па (в редакции постановления Администрации Курской области от 07.08.2019 года № 731-па).</a:t>
            </a:r>
          </a:p>
          <a:p>
            <a:r>
              <a:rPr lang="ru-RU" b="1" dirty="0" smtClean="0"/>
              <a:t> </a:t>
            </a:r>
            <a:endParaRPr lang="ru-RU" dirty="0" smtClean="0"/>
          </a:p>
          <a:p>
            <a:r>
              <a:rPr lang="ru-RU" b="1" dirty="0" smtClean="0"/>
              <a:t> </a:t>
            </a:r>
            <a:endParaRPr lang="ru-RU" dirty="0" smtClean="0"/>
          </a:p>
          <a:p>
            <a:r>
              <a:rPr lang="ru-RU" b="1" dirty="0" smtClean="0"/>
              <a:t> </a:t>
            </a:r>
            <a:endParaRPr lang="ru-RU" dirty="0" smtClean="0"/>
          </a:p>
          <a:p>
            <a:r>
              <a:rPr lang="ru-RU" b="1" dirty="0" smtClean="0"/>
              <a:t>Основные задачи бюджетной политики поселка Коренево Кореневского района Курской области </a:t>
            </a:r>
            <a:endParaRPr lang="ru-RU" dirty="0" smtClean="0"/>
          </a:p>
          <a:p>
            <a:r>
              <a:rPr lang="ru-RU" b="1" dirty="0" smtClean="0"/>
              <a:t>на 2022 год и на плановый период 2023 и 2024 годов </a:t>
            </a:r>
            <a:endParaRPr lang="ru-RU" dirty="0" smtClean="0"/>
          </a:p>
          <a:p>
            <a:r>
              <a:rPr lang="ru-RU" b="1" dirty="0" smtClean="0"/>
              <a:t> </a:t>
            </a:r>
            <a:endParaRPr lang="ru-RU" dirty="0" smtClean="0"/>
          </a:p>
          <a:p>
            <a:r>
              <a:rPr lang="ru-RU" dirty="0" smtClean="0"/>
              <a:t>Целью основных направлений бюджетной политики на 2022 год и на плановый период 2023 и 2024 годов является определение основных подходов к формированию характеристик и прогнозируемых параметров проекта бюджета поселка Коренево Кореневского района Курской области на 2022 год и на плановый период 2023 и 2024 годов и дальнейшее повышение эффективности использования бюджетных средств.</a:t>
            </a:r>
          </a:p>
          <a:p>
            <a:r>
              <a:rPr lang="ru-RU" dirty="0" smtClean="0"/>
              <a:t>Основными задачами бюджетной политики поселка Коренево Кореневского района Курской области на  2022 год и на плановый период 2023 и 2024 годов будут:</a:t>
            </a:r>
          </a:p>
          <a:p>
            <a:r>
              <a:rPr lang="ru-RU" dirty="0" smtClean="0"/>
              <a:t>обеспечение долгосрочной сбалансированности и устойчивости бюджетной системы как базового принципа ответственной бюджетной политики;</a:t>
            </a:r>
          </a:p>
          <a:p>
            <a:r>
              <a:rPr lang="ru-RU" dirty="0" smtClean="0"/>
              <a:t>повышение эффективности функционирования контрактной системы в части совершенствования системы организации закупок товаров, работ и услуг для обеспечения государственных нужд; </a:t>
            </a:r>
          </a:p>
          <a:p>
            <a:r>
              <a:rPr lang="ru-RU" dirty="0" smtClean="0"/>
              <a:t> </a:t>
            </a:r>
          </a:p>
          <a:p>
            <a:r>
              <a:rPr lang="ru-RU" dirty="0" smtClean="0"/>
              <a:t>строгое соблюдение бюджетно-финансовой дисциплины главными распорядителями и получателями бюджетных средств;</a:t>
            </a:r>
          </a:p>
          <a:p>
            <a:r>
              <a:rPr lang="ru-RU" dirty="0" smtClean="0"/>
              <a:t>внедрение и совершенствование системы ведения реестров расходных обязательств главных распорядителей средств местного бюджета;</a:t>
            </a:r>
          </a:p>
          <a:p>
            <a:r>
              <a:rPr lang="ru-RU" dirty="0" smtClean="0"/>
              <a:t>формирование бюджета поселения на основе муниципальных программ и достижение поставленных целей, для реализации которых имеются необходимые ресурсы;</a:t>
            </a:r>
          </a:p>
          <a:p>
            <a:r>
              <a:rPr lang="ru-RU" dirty="0" smtClean="0"/>
              <a:t>исполнение всех решений в пределах утвержденных предельных объемов расходов на реализацию муниципальных программ (в случае, если в рамках муниципальной программы ответственный исполнитель не находит резервов для реализации решения, он должен инициировать корректировку или отмену такого решения);</a:t>
            </a:r>
          </a:p>
          <a:p>
            <a:r>
              <a:rPr lang="ru-RU" dirty="0" smtClean="0"/>
              <a:t>внедрение эффективного механизма финансирования муниципальных программ, в основе которого должно быть распределение бюджетных средств в прямой зависимости от достижения установленных конкретных результатов;</a:t>
            </a:r>
          </a:p>
          <a:p>
            <a:r>
              <a:rPr lang="ru-RU" dirty="0" smtClean="0"/>
              <a:t>стратегическая </a:t>
            </a:r>
            <a:r>
              <a:rPr lang="ru-RU" dirty="0" err="1" smtClean="0"/>
              <a:t>приоритизация</a:t>
            </a:r>
            <a:r>
              <a:rPr lang="ru-RU" dirty="0" smtClean="0"/>
              <a:t> расходов бюджета на ключевых социально-экономических направлениях поселка Коренево Кореневского района Курской области, в том числе создание условий для обеспечения исполнения Указа Президента Российской Федерации от 07 мая 2018 года № 204;</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i?id=211289141-04-72&amp;n=2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1447800"/>
            <a:ext cx="655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9" name="Rectangle 2"/>
          <p:cNvSpPr>
            <a:spLocks noGrp="1" noChangeArrowheads="1"/>
          </p:cNvSpPr>
          <p:nvPr>
            <p:ph type="title"/>
          </p:nvPr>
        </p:nvSpPr>
        <p:spPr>
          <a:xfrm>
            <a:off x="457200" y="277813"/>
            <a:ext cx="8229600" cy="865187"/>
          </a:xfrm>
          <a:noFill/>
          <a:scene3d>
            <a:camera prst="orthographicFront"/>
            <a:lightRig rig="threePt" dir="t"/>
          </a:scene3d>
          <a:sp3d>
            <a:bevelT/>
          </a:sp3d>
        </p:spPr>
        <p:txBody>
          <a:bodyPr>
            <a:normAutofit/>
          </a:bodyPr>
          <a:lstStyle/>
          <a:p>
            <a:pPr algn="ctr" eaLnBrk="1" hangingPunct="1"/>
            <a:r>
              <a:rPr lang="ru-RU" sz="3800" b="1" dirty="0" smtClean="0">
                <a:solidFill>
                  <a:schemeClr val="tx1"/>
                </a:solidFill>
                <a:latin typeface="Times New Roman" pitchFamily="18" charset="0"/>
              </a:rPr>
              <a:t>Что такое бюджет?</a:t>
            </a:r>
          </a:p>
        </p:txBody>
      </p:sp>
      <p:sp>
        <p:nvSpPr>
          <p:cNvPr id="4100" name="Rectangle 3"/>
          <p:cNvSpPr>
            <a:spLocks noGrp="1" noChangeArrowheads="1"/>
          </p:cNvSpPr>
          <p:nvPr>
            <p:ph idx="1"/>
          </p:nvPr>
        </p:nvSpPr>
        <p:spPr>
          <a:xfrm>
            <a:off x="457200" y="1143000"/>
            <a:ext cx="8229600" cy="4983163"/>
          </a:xfrm>
        </p:spPr>
        <p:txBody>
          <a:bodyPr>
            <a:normAutofit fontScale="92500"/>
          </a:bodyPr>
          <a:lstStyle/>
          <a:p>
            <a:pPr algn="ctr" eaLnBrk="1" hangingPunct="1">
              <a:buFont typeface="Wingdings" pitchFamily="2" charset="2"/>
              <a:buNone/>
            </a:pPr>
            <a:r>
              <a:rPr lang="ru-RU" dirty="0" smtClean="0"/>
              <a:t/>
            </a:r>
            <a:br>
              <a:rPr lang="ru-RU" dirty="0" smtClean="0"/>
            </a:br>
            <a:endParaRPr lang="ru-RU" dirty="0" smtClean="0"/>
          </a:p>
          <a:p>
            <a:pPr algn="ctr" eaLnBrk="1" hangingPunct="1">
              <a:buFont typeface="Wingdings" pitchFamily="2" charset="2"/>
              <a:buNone/>
            </a:pPr>
            <a:r>
              <a:rPr lang="ru-RU" sz="3400" b="1" u="sng" dirty="0" smtClean="0">
                <a:solidFill>
                  <a:srgbClr val="FF0000"/>
                </a:solidFill>
                <a:latin typeface="Times New Roman" pitchFamily="18" charset="0"/>
              </a:rPr>
              <a:t>Бюджет</a:t>
            </a:r>
            <a:r>
              <a:rPr lang="ru-RU" sz="3400" dirty="0" smtClean="0">
                <a:solidFill>
                  <a:srgbClr val="FF0000"/>
                </a:solidFill>
                <a:latin typeface="Times New Roman" pitchFamily="18" charset="0"/>
              </a:rPr>
              <a:t> </a:t>
            </a:r>
            <a:r>
              <a:rPr lang="ru-RU" sz="3400" dirty="0" smtClean="0">
                <a:solidFill>
                  <a:schemeClr val="tx1"/>
                </a:solidFill>
                <a:latin typeface="Times New Roman" pitchFamily="18" charset="0"/>
              </a:rPr>
              <a:t>—</a:t>
            </a:r>
            <a:r>
              <a:rPr lang="ru-RU" sz="3400" dirty="0" smtClean="0">
                <a:latin typeface="Times New Roman" pitchFamily="18" charset="0"/>
              </a:rPr>
              <a:t> </a:t>
            </a:r>
            <a:r>
              <a:rPr lang="ru-RU" sz="3400" b="1" dirty="0" smtClean="0">
                <a:solidFill>
                  <a:schemeClr val="tx1"/>
                </a:solidFill>
                <a:latin typeface="Times New Roman" pitchFamily="18" charset="0"/>
              </a:rPr>
              <a:t>(от старонормандского bougette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r>
              <a:rPr lang="ru-RU" sz="3400" dirty="0" smtClean="0">
                <a:solidFill>
                  <a:schemeClr val="tx1"/>
                </a:solidFill>
                <a:latin typeface="Times New Roman" pitchFamily="18" charset="0"/>
              </a:rPr>
              <a:t>.</a:t>
            </a:r>
          </a:p>
          <a:p>
            <a:pPr eaLnBrk="1" hangingPunct="1">
              <a:buFont typeface="Wingdings" pitchFamily="2" charset="2"/>
              <a:buNone/>
            </a:pPr>
            <a:endParaRPr lang="ru-RU" sz="3400" dirty="0" smtClean="0">
              <a:solidFill>
                <a:srgbClr val="990000"/>
              </a:solidFill>
              <a:latin typeface="Times New Roman" pitchFamily="18" charset="0"/>
            </a:endParaRPr>
          </a:p>
          <a:p>
            <a:pPr eaLnBrk="1" hangingPunct="1">
              <a:buFont typeface="Wingdings" pitchFamily="2" charset="2"/>
              <a:buNone/>
            </a:pPr>
            <a:r>
              <a:rPr lang="ru-RU" sz="2100" dirty="0" smtClean="0">
                <a:solidFill>
                  <a:srgbClr val="990000"/>
                </a:solidFill>
                <a:latin typeface="Times New Roman" pitchFamily="18" charset="0"/>
              </a:rPr>
              <a: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400" b="1" dirty="0" smtClean="0"/>
              <a:t>ОСНОВНЫЕ НАПРАВЛЕНИЯ </a:t>
            </a:r>
            <a:r>
              <a:rPr lang="ru-RU" sz="1400" dirty="0" smtClean="0"/>
              <a:t/>
            </a:r>
            <a:br>
              <a:rPr lang="ru-RU" sz="1400" dirty="0" smtClean="0"/>
            </a:br>
            <a:r>
              <a:rPr lang="ru-RU" sz="1400" b="1" dirty="0" smtClean="0"/>
              <a:t>БЮДЖЕТНОЙ И НАЛОГОВОЙ ПОЛИТИКИ  ПОСЕЛКА КОРЕНЕВО КОРЕНЕВСКОГО РАЙОНА</a:t>
            </a:r>
            <a:r>
              <a:rPr lang="ru-RU" sz="1400" dirty="0" smtClean="0"/>
              <a:t/>
            </a:r>
            <a:br>
              <a:rPr lang="ru-RU" sz="1400" dirty="0" smtClean="0"/>
            </a:br>
            <a:r>
              <a:rPr lang="ru-RU" sz="1400" b="1" dirty="0" smtClean="0"/>
              <a:t>КУРСКОЙ ОБЛАСТИ НА </a:t>
            </a:r>
            <a:r>
              <a:rPr lang="ru-RU" sz="1400" b="1" dirty="0" smtClean="0"/>
              <a:t>2022 </a:t>
            </a:r>
            <a:r>
              <a:rPr lang="ru-RU" sz="1400" b="1" dirty="0" smtClean="0"/>
              <a:t>ГОД И НА ПЛАНОВЫЙ ПЕРИОД </a:t>
            </a:r>
            <a:r>
              <a:rPr lang="ru-RU" sz="1400" b="1" dirty="0" smtClean="0"/>
              <a:t>2023 </a:t>
            </a:r>
            <a:r>
              <a:rPr lang="ru-RU" sz="1400" b="1" dirty="0" smtClean="0"/>
              <a:t>и </a:t>
            </a:r>
            <a:r>
              <a:rPr lang="ru-RU" sz="1400" b="1" dirty="0" smtClean="0"/>
              <a:t>2024 ГОДОВ </a:t>
            </a:r>
            <a:r>
              <a:rPr lang="ru-RU" sz="1400" b="1" dirty="0" smtClean="0"/>
              <a:t>(Продолжение)</a:t>
            </a:r>
            <a:r>
              <a:rPr lang="ru-RU" sz="1400" dirty="0" smtClean="0"/>
              <a:t/>
            </a:r>
            <a:br>
              <a:rPr lang="ru-RU" sz="1400" dirty="0" smtClean="0"/>
            </a:br>
            <a:endParaRPr lang="ru-RU" sz="1400" dirty="0"/>
          </a:p>
        </p:txBody>
      </p:sp>
      <p:sp>
        <p:nvSpPr>
          <p:cNvPr id="3" name="Содержимое 2"/>
          <p:cNvSpPr>
            <a:spLocks noGrp="1"/>
          </p:cNvSpPr>
          <p:nvPr>
            <p:ph idx="1"/>
          </p:nvPr>
        </p:nvSpPr>
        <p:spPr/>
        <p:txBody>
          <a:bodyPr>
            <a:normAutofit fontScale="25000" lnSpcReduction="20000"/>
          </a:bodyPr>
          <a:lstStyle/>
          <a:p>
            <a:r>
              <a:rPr lang="ru-RU" dirty="0" smtClean="0"/>
              <a:t>реализация мер по повышению эффективности использования бюджетных средств, в том числе путем выполнения мероприятий по оздоровлению муниципальных финансов поселка Коренево Кореневского района Курской области и оптимизации расходов;</a:t>
            </a:r>
          </a:p>
          <a:p>
            <a:r>
              <a:rPr lang="ru-RU" dirty="0" smtClean="0"/>
              <a:t>недопущение кредиторской задолженности по заработной плате и социальным выплатам;</a:t>
            </a:r>
          </a:p>
          <a:p>
            <a:r>
              <a:rPr lang="ru-RU" dirty="0" smtClean="0"/>
              <a:t>           совершенствование муниципальной социальной поддержки граждан на основе применения принципа нуждаемости и </a:t>
            </a:r>
            <a:r>
              <a:rPr lang="ru-RU" dirty="0" err="1" smtClean="0"/>
              <a:t>адресности</a:t>
            </a:r>
            <a:r>
              <a:rPr lang="ru-RU" dirty="0" smtClean="0"/>
              <a:t>;</a:t>
            </a:r>
          </a:p>
          <a:p>
            <a:r>
              <a:rPr lang="ru-RU" dirty="0" smtClean="0"/>
              <a:t>создание единой правовой и методической базы для оказания муниципальных услуг в увязке с целевыми показателями развития </a:t>
            </a:r>
            <a:r>
              <a:rPr lang="ru-RU" dirty="0" err="1" smtClean="0"/>
              <a:t>соотвествующих</a:t>
            </a:r>
            <a:r>
              <a:rPr lang="ru-RU" dirty="0" smtClean="0"/>
              <a:t> отраслей для оценки качества и доступности услуг, предоставляемых населению, оценки эффективности деятельности организаций, развития конкурентной среды при размещении муниципальных заданий на конкурсной основе, в том числе с привлечением немуниципальных организаций у оказанию муниципальных услуг;</a:t>
            </a:r>
          </a:p>
          <a:p>
            <a:r>
              <a:rPr lang="ru-RU" dirty="0" smtClean="0"/>
              <a:t>внедрение проектных принципов планирования;</a:t>
            </a:r>
          </a:p>
          <a:p>
            <a:r>
              <a:rPr lang="ru-RU" dirty="0" smtClean="0"/>
              <a:t>усиление внутреннего муниципального финансового контроля в сфере бюджетных правоотношений, внутреннего финансового контроля и внутреннего финансового аудита;</a:t>
            </a:r>
          </a:p>
          <a:p>
            <a:r>
              <a:rPr lang="ru-RU" dirty="0" smtClean="0"/>
              <a:t> </a:t>
            </a:r>
          </a:p>
          <a:p>
            <a:r>
              <a:rPr lang="ru-RU" dirty="0" smtClean="0"/>
              <a:t>совершенствование механизмов участия общественности в бюджетном процессе, в первую очередь, через развитие инструментов инициативного </a:t>
            </a:r>
            <a:r>
              <a:rPr lang="ru-RU" dirty="0" err="1" smtClean="0"/>
              <a:t>бюджетирования</a:t>
            </a:r>
            <a:r>
              <a:rPr lang="ru-RU" dirty="0" smtClean="0"/>
              <a:t>;</a:t>
            </a:r>
          </a:p>
          <a:p>
            <a:r>
              <a:rPr lang="ru-RU" dirty="0" smtClean="0"/>
              <a:t>          формирование «Бюджета для граждан»  по проекту бюджета поселка Коренево Кореневского района Курской области в доступной для широкого круга заинтересованных пользователей форме, разрабатываемого в целях вовлечения граждан в бюджетный процесс поселка Коренево Кореневского района Курской области;</a:t>
            </a:r>
          </a:p>
          <a:p>
            <a:r>
              <a:rPr lang="ru-RU" dirty="0" smtClean="0"/>
              <a:t>обеспечение открытости и прозрачности информации об управлении общественными финансами, обеспечение вовлечения граждан в процедуры обсуждения и принятия конкретных бюджетных решений, общественного контроля их эффективности и </a:t>
            </a:r>
            <a:r>
              <a:rPr lang="ru-RU" dirty="0" err="1" smtClean="0"/>
              <a:t>результативеости</a:t>
            </a:r>
            <a:r>
              <a:rPr lang="ru-RU" dirty="0" smtClean="0"/>
              <a:t>.</a:t>
            </a:r>
          </a:p>
          <a:p>
            <a:r>
              <a:rPr lang="ru-RU" dirty="0" smtClean="0"/>
              <a:t> </a:t>
            </a:r>
          </a:p>
          <a:p>
            <a:r>
              <a:rPr lang="ru-RU" b="1" dirty="0" smtClean="0"/>
              <a:t>Основные задачи налоговой политики поселка Коренево Кореневского района Курской области </a:t>
            </a:r>
            <a:endParaRPr lang="ru-RU" dirty="0" smtClean="0"/>
          </a:p>
          <a:p>
            <a:r>
              <a:rPr lang="ru-RU" b="1" dirty="0" smtClean="0"/>
              <a:t>на 2022 год и на плановый период 2023 и 2024 годов</a:t>
            </a:r>
            <a:endParaRPr lang="ru-RU" dirty="0" smtClean="0"/>
          </a:p>
          <a:p>
            <a:r>
              <a:rPr lang="ru-RU" dirty="0" smtClean="0"/>
              <a:t> </a:t>
            </a:r>
          </a:p>
          <a:p>
            <a:r>
              <a:rPr lang="ru-RU" dirty="0" smtClean="0"/>
              <a:t>Основным приоритетом налоговой политики на 2022 год и на плановый период 2023 и 2024 годов является обеспечение целей и задач налоговой политики предыдущего периода, поддержка инвестиций и роста предпринимательской активности на основе стабильной налоговой системы и формирования привлекательных налоговых условий для субъектов хозяйственной деятельности, а также сохранение социальной стабильности в обществе. </a:t>
            </a:r>
          </a:p>
          <a:p>
            <a:r>
              <a:rPr lang="ru-RU" dirty="0" smtClean="0"/>
              <a:t>Главными стратегическими ориентирами налоговой политики будут являться развитие и укрепление налогового потенциала поселка Коренево Кореневского района Курской области.</a:t>
            </a:r>
          </a:p>
          <a:p>
            <a:r>
              <a:rPr lang="ru-RU" dirty="0" smtClean="0"/>
              <a:t>          Основными направлениями налоговой политики будут:</a:t>
            </a:r>
          </a:p>
          <a:p>
            <a:r>
              <a:rPr lang="ru-RU" dirty="0" smtClean="0"/>
              <a:t>мобилизация резервов доходной базы местного бюджета поселения, содействие инвестиционным процессам в экономике, применение мер налогового стимулирования структурных преобразований, направленных на поддержку инвестиционной активности, дальнейшее применение мер налогового стимулирования инвестиций в целях обеспечения привлекательности экономики поселка Коренево Кореневского района Курской области для инвесторов, а также на обеспечение роста доходов консолидированного бюджета поселка Коренево Кореневского района Курской области за счет повышения эффективности администрирования действующих налоговых платежей и сборов; </a:t>
            </a:r>
          </a:p>
          <a:p>
            <a:r>
              <a:rPr lang="ru-RU" dirty="0" smtClean="0"/>
              <a:t>продолжение работы по вовлечению в налоговый оборот отдельных объектов недвижимости, в отношении которых налог на имущество исчисляется исходя из кадастровой стоимости, проведение работы по оптимизации налогообложения движимого и недвижимого имущества; </a:t>
            </a:r>
          </a:p>
          <a:p>
            <a:r>
              <a:rPr lang="ru-RU" dirty="0" smtClean="0"/>
              <a:t>регламентация процедур контроля, учета и оценки эффективности налоговых льгот на основе концепции «налоговых расходов», развития механизма и методики оценки их эффективности;</a:t>
            </a:r>
          </a:p>
          <a:p>
            <a:r>
              <a:rPr lang="ru-RU" dirty="0" smtClean="0"/>
              <a:t>дальнейшее повышение эффективности налогового администрирования и взаимодействия органов местного самоуправления с территориальными органами федеральных органов исполнительной власти, по выполнению мероприятий, направленных на повышение собираемости доходов и укрепление налоговой дисциплины налогоплательщиков, реализация мер по противодействию уклонению от уплаты налогов и других обязательных платежей в бюджет.</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88987"/>
          </a:xfrm>
          <a:noFill/>
          <a:ln>
            <a:noFill/>
          </a:ln>
        </p:spPr>
        <p:txBody>
          <a:bodyPr>
            <a:normAutofit/>
          </a:bodyPr>
          <a:lstStyle/>
          <a:p>
            <a:pPr algn="ctr"/>
            <a:r>
              <a:rPr lang="ru-RU" sz="3200" b="1" dirty="0" smtClean="0">
                <a:solidFill>
                  <a:schemeClr val="tx1"/>
                </a:solidFill>
                <a:latin typeface="Times New Roman" panose="02020603050405020304" pitchFamily="18" charset="0"/>
                <a:cs typeface="Times New Roman" panose="02020603050405020304" pitchFamily="18" charset="0"/>
              </a:rPr>
              <a:t>Азбука бюджета</a:t>
            </a:r>
            <a:endParaRPr lang="ru-RU" sz="32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8600" y="1143000"/>
            <a:ext cx="8686800" cy="5486400"/>
          </a:xfrm>
        </p:spPr>
        <p:txBody>
          <a:bodyPr>
            <a:normAutofit fontScale="92500" lnSpcReduction="20000"/>
          </a:bodyPr>
          <a:lstStyle/>
          <a:p>
            <a:pPr>
              <a:buClrTx/>
            </a:pPr>
            <a:r>
              <a:rPr lang="ru-RU" sz="2000" b="1" u="sng" dirty="0" smtClean="0">
                <a:solidFill>
                  <a:srgbClr val="FF0000"/>
                </a:solidFill>
              </a:rPr>
              <a:t>Бюджет муниципального образования </a:t>
            </a:r>
            <a:r>
              <a:rPr lang="ru-RU" sz="2000" dirty="0" smtClean="0">
                <a:solidFill>
                  <a:schemeClr val="tx1"/>
                </a:solidFill>
              </a:rPr>
              <a:t>– фонд денежных средств, предназначенный для финансирования функций, отнесенных к предметам ведения местного самоуправления</a:t>
            </a:r>
            <a:endParaRPr lang="ru-RU" sz="2000" dirty="0">
              <a:solidFill>
                <a:schemeClr val="tx1"/>
              </a:solidFill>
            </a:endParaRPr>
          </a:p>
          <a:p>
            <a:pPr>
              <a:buClrTx/>
            </a:pPr>
            <a:r>
              <a:rPr lang="ru-RU" sz="2000" b="1" u="sng" dirty="0" smtClean="0">
                <a:solidFill>
                  <a:srgbClr val="FF0000"/>
                </a:solidFill>
              </a:rPr>
              <a:t>Бюджет консолидированный </a:t>
            </a:r>
            <a:r>
              <a:rPr lang="ru-RU" sz="2000" dirty="0" smtClean="0">
                <a:solidFill>
                  <a:schemeClr val="tx1"/>
                </a:solidFill>
              </a:rPr>
              <a:t>– включает в себя бюджет района и бюджеты муниципальных образований-поселений, входящих в состав </a:t>
            </a:r>
            <a:r>
              <a:rPr lang="ru-RU" sz="2000" smtClean="0">
                <a:solidFill>
                  <a:schemeClr val="tx1"/>
                </a:solidFill>
              </a:rPr>
              <a:t>муниципального образования</a:t>
            </a:r>
            <a:endParaRPr lang="ru-RU" sz="2000" dirty="0">
              <a:solidFill>
                <a:schemeClr val="tx1"/>
              </a:solidFill>
            </a:endParaRPr>
          </a:p>
          <a:p>
            <a:pPr>
              <a:buClrTx/>
            </a:pPr>
            <a:r>
              <a:rPr lang="ru-RU" sz="2000" b="1" u="sng" dirty="0" smtClean="0">
                <a:solidFill>
                  <a:srgbClr val="FF0000"/>
                </a:solidFill>
              </a:rPr>
              <a:t>Муниципальный долг </a:t>
            </a:r>
            <a:r>
              <a:rPr lang="ru-RU" sz="2000" dirty="0" smtClean="0">
                <a:solidFill>
                  <a:schemeClr val="tx1"/>
                </a:solidFill>
              </a:rPr>
              <a:t>– обязательства государства (района) по полученным кредитам, предоставленным гарантиям перед кредиторами по обязательствам заемщиков</a:t>
            </a:r>
          </a:p>
          <a:p>
            <a:pPr>
              <a:buClrTx/>
            </a:pPr>
            <a:r>
              <a:rPr lang="ru-RU" sz="2000" b="1" u="sng" dirty="0">
                <a:solidFill>
                  <a:srgbClr val="FF0000"/>
                </a:solidFill>
              </a:rPr>
              <a:t>Муниципальное учреждение </a:t>
            </a:r>
            <a:r>
              <a:rPr lang="ru-RU" sz="2000" dirty="0">
                <a:solidFill>
                  <a:schemeClr val="tx1"/>
                </a:solidFill>
              </a:rPr>
              <a:t>—</a:t>
            </a:r>
            <a:r>
              <a:rPr lang="ru-RU" sz="2000" b="1" dirty="0">
                <a:solidFill>
                  <a:schemeClr val="tx1"/>
                </a:solidFill>
              </a:rPr>
              <a:t> </a:t>
            </a:r>
            <a:r>
              <a:rPr lang="ru-RU" sz="2000" dirty="0">
                <a:solidFill>
                  <a:schemeClr val="tx1"/>
                </a:solidFill>
              </a:rPr>
              <a:t>некоммерческая организация, созданная Российской Федерацией, субъектом Российской Федерации или муниципальным образованием для оказания муниципальных</a:t>
            </a:r>
            <a:r>
              <a:rPr lang="ru-RU" sz="2000" b="1" dirty="0">
                <a:solidFill>
                  <a:schemeClr val="tx1"/>
                </a:solidFill>
              </a:rPr>
              <a:t> </a:t>
            </a:r>
            <a:r>
              <a:rPr lang="ru-RU" sz="2000" dirty="0">
                <a:solidFill>
                  <a:schemeClr val="tx1"/>
                </a:solidFill>
              </a:rPr>
              <a:t>услуг, выполнения работ.</a:t>
            </a:r>
          </a:p>
          <a:p>
            <a:pPr>
              <a:buClrTx/>
            </a:pPr>
            <a:r>
              <a:rPr lang="ru-RU" sz="2000" b="1" u="sng" dirty="0">
                <a:solidFill>
                  <a:srgbClr val="FF0000"/>
                </a:solidFill>
              </a:rPr>
              <a:t>Муниципальная программа </a:t>
            </a:r>
            <a:r>
              <a:rPr lang="ru-RU" sz="2000" dirty="0">
                <a:solidFill>
                  <a:schemeClr val="tx1"/>
                </a:solidFill>
              </a:rPr>
              <a:t>— комплекс мероприятий и инструментов муниципальной политики, обеспечивающих в рамках реализации ключевых муниципальных функций достижение приоритетов и целей политики в сфере социально-экономического развития.</a:t>
            </a:r>
          </a:p>
          <a:p>
            <a:pPr>
              <a:buClrTx/>
            </a:pPr>
            <a:r>
              <a:rPr lang="ru-RU" sz="2000" b="1" u="sng" dirty="0">
                <a:solidFill>
                  <a:srgbClr val="FF0000"/>
                </a:solidFill>
              </a:rPr>
              <a:t>Муниципальные услуги (работы) </a:t>
            </a:r>
            <a:r>
              <a:rPr lang="ru-RU" sz="2000" dirty="0">
                <a:solidFill>
                  <a:schemeClr val="tx1"/>
                </a:solidFill>
              </a:rPr>
              <a:t>– работы (услуги), оказываемые (выполняемые) органами местного самоуправления, муниципальными учреждениями и в случаях, установленных законодательством Российской Федерации, иными юридическими лицами</a:t>
            </a:r>
            <a:r>
              <a:rPr lang="ru-RU" sz="2000" dirty="0" smtClean="0">
                <a:solidFill>
                  <a:schemeClr val="tx1"/>
                </a:solidFill>
              </a:rPr>
              <a:t>.</a:t>
            </a:r>
            <a:endParaRPr lang="ru-RU" sz="2000" dirty="0">
              <a:solidFill>
                <a:schemeClr val="tx1"/>
              </a:solidFill>
            </a:endParaRPr>
          </a:p>
        </p:txBody>
      </p:sp>
    </p:spTree>
    <p:extLst>
      <p:ext uri="{BB962C8B-B14F-4D97-AF65-F5344CB8AC3E}">
        <p14:creationId xmlns:p14="http://schemas.microsoft.com/office/powerpoint/2010/main" xmlns="" val="856058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88987"/>
          </a:xfrm>
          <a:noFill/>
          <a:ln>
            <a:noFill/>
          </a:ln>
        </p:spPr>
        <p:txBody>
          <a:bodyPr>
            <a:normAutofit/>
          </a:bodyPr>
          <a:lstStyle/>
          <a:p>
            <a:pPr algn="ctr"/>
            <a:r>
              <a:rPr lang="ru-RU" sz="3200" b="1" dirty="0" smtClean="0">
                <a:solidFill>
                  <a:schemeClr val="tx1"/>
                </a:solidFill>
                <a:latin typeface="Times New Roman" panose="02020603050405020304" pitchFamily="18" charset="0"/>
                <a:cs typeface="Times New Roman" panose="02020603050405020304" pitchFamily="18" charset="0"/>
              </a:rPr>
              <a:t>Азбука бюджета (продолжение)</a:t>
            </a:r>
            <a:endParaRPr lang="ru-RU" sz="32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8600" y="1143000"/>
            <a:ext cx="8686800" cy="5486400"/>
          </a:xfrm>
        </p:spPr>
        <p:txBody>
          <a:bodyPr>
            <a:normAutofit fontScale="85000" lnSpcReduction="10000"/>
          </a:bodyPr>
          <a:lstStyle/>
          <a:p>
            <a:pPr>
              <a:buClr>
                <a:srgbClr val="FF0000"/>
              </a:buClr>
            </a:pPr>
            <a:r>
              <a:rPr lang="ru-RU" sz="2000" b="1" u="sng" dirty="0">
                <a:solidFill>
                  <a:srgbClr val="FF0000"/>
                </a:solidFill>
              </a:rPr>
              <a:t>Государственное (муниципальное) </a:t>
            </a:r>
            <a:r>
              <a:rPr lang="ru-RU" sz="2000" b="1" u="sng" dirty="0" smtClean="0">
                <a:solidFill>
                  <a:srgbClr val="FF0000"/>
                </a:solidFill>
              </a:rPr>
              <a:t>учреждение </a:t>
            </a:r>
            <a:r>
              <a:rPr lang="ru-RU" sz="2000" b="1" dirty="0" smtClean="0">
                <a:solidFill>
                  <a:schemeClr val="tx1"/>
                </a:solidFill>
              </a:rPr>
              <a:t>-</a:t>
            </a:r>
            <a:r>
              <a:rPr lang="ru-RU" sz="2000" b="1" dirty="0" smtClean="0"/>
              <a:t> </a:t>
            </a:r>
            <a:r>
              <a:rPr lang="ru-RU" sz="2000" dirty="0" smtClean="0">
                <a:solidFill>
                  <a:schemeClr val="tx1"/>
                </a:solidFill>
              </a:rPr>
              <a:t>некоммерческая </a:t>
            </a:r>
            <a:r>
              <a:rPr lang="ru-RU" sz="2000" dirty="0">
                <a:solidFill>
                  <a:schemeClr val="tx1"/>
                </a:solidFill>
              </a:rPr>
              <a:t>организация, созданная Российской Федерацией, субъектом Российской Федерации или муниципальным образованием для оказания государственных (муниципальных)</a:t>
            </a:r>
            <a:r>
              <a:rPr lang="ru-RU" sz="2000" b="1" dirty="0">
                <a:solidFill>
                  <a:schemeClr val="tx1"/>
                </a:solidFill>
              </a:rPr>
              <a:t> </a:t>
            </a:r>
            <a:r>
              <a:rPr lang="ru-RU" sz="2000" dirty="0">
                <a:solidFill>
                  <a:schemeClr val="tx1"/>
                </a:solidFill>
              </a:rPr>
              <a:t>услуг, выполнения </a:t>
            </a:r>
            <a:r>
              <a:rPr lang="ru-RU" sz="2000" dirty="0" smtClean="0">
                <a:solidFill>
                  <a:schemeClr val="tx1"/>
                </a:solidFill>
              </a:rPr>
              <a:t>работ</a:t>
            </a:r>
            <a:endParaRPr lang="ru-RU" sz="2000" dirty="0">
              <a:solidFill>
                <a:schemeClr val="tx1"/>
              </a:solidFill>
            </a:endParaRPr>
          </a:p>
          <a:p>
            <a:pPr>
              <a:buClr>
                <a:srgbClr val="FF0000"/>
              </a:buClr>
            </a:pPr>
            <a:r>
              <a:rPr lang="ru-RU" sz="2000" b="1" u="sng" dirty="0">
                <a:solidFill>
                  <a:srgbClr val="FF0000"/>
                </a:solidFill>
              </a:rPr>
              <a:t>Бюджетное учреждение </a:t>
            </a:r>
            <a:r>
              <a:rPr lang="ru-RU" sz="2000" dirty="0">
                <a:solidFill>
                  <a:schemeClr val="tx1"/>
                </a:solidFill>
              </a:rPr>
              <a:t>-</a:t>
            </a:r>
            <a:r>
              <a:rPr lang="ru-RU" sz="2000" dirty="0" smtClean="0">
                <a:solidFill>
                  <a:schemeClr val="tx1"/>
                </a:solidFill>
              </a:rPr>
              <a:t> </a:t>
            </a:r>
            <a:r>
              <a:rPr lang="ru-RU" sz="2000" dirty="0">
                <a:solidFill>
                  <a:schemeClr val="tx1"/>
                </a:solidFill>
              </a:rPr>
              <a:t>в целях обеспечения реализации предусмотренных законодательством Российской Федерации полномочий соответственно органов государственной власти (государственных органов) или органов местного самоуправления в сферах науки, образования, здравоохранения, культуры, социальной защиты, занятости населения, физической культуры и спорта, а также в иных сферах.</a:t>
            </a:r>
          </a:p>
          <a:p>
            <a:pPr>
              <a:buClr>
                <a:srgbClr val="FF0000"/>
              </a:buClr>
            </a:pPr>
            <a:r>
              <a:rPr lang="ru-RU" sz="2000" b="1" u="sng" dirty="0">
                <a:solidFill>
                  <a:srgbClr val="FF0000"/>
                </a:solidFill>
              </a:rPr>
              <a:t>Автономное учреждение </a:t>
            </a:r>
            <a:r>
              <a:rPr lang="ru-RU" sz="2000" dirty="0">
                <a:solidFill>
                  <a:schemeClr val="tx1"/>
                </a:solidFill>
              </a:rPr>
              <a:t>-</a:t>
            </a:r>
            <a:r>
              <a:rPr lang="ru-RU" sz="2000" dirty="0" smtClean="0">
                <a:solidFill>
                  <a:schemeClr val="tx1"/>
                </a:solidFill>
              </a:rPr>
              <a:t> </a:t>
            </a:r>
            <a:r>
              <a:rPr lang="ru-RU" sz="2000" dirty="0">
                <a:solidFill>
                  <a:schemeClr val="tx1"/>
                </a:solidFill>
              </a:rPr>
              <a:t>в целях осуществления предусмотренных законодательством Российской Федерации полномочий органов государственной власти, полномочий органов местного самоуправления в сферах науки, образования, здравоохранения, культуры, средств массовой информации, социальной защиты, занятости населения, физической культуры и спорта, а также в иных сферах в случаях, установленных федеральными законами (в том числе при проведении мероприятий по работе с детьми и молодежью в указанных сферах).</a:t>
            </a:r>
          </a:p>
          <a:p>
            <a:pPr>
              <a:buClr>
                <a:srgbClr val="FF0000"/>
              </a:buClr>
            </a:pPr>
            <a:r>
              <a:rPr lang="ru-RU" sz="2000" b="1" u="sng" dirty="0">
                <a:solidFill>
                  <a:srgbClr val="FF0000"/>
                </a:solidFill>
              </a:rPr>
              <a:t>Казенное учреждение </a:t>
            </a:r>
            <a:r>
              <a:rPr lang="ru-RU" sz="2000" dirty="0">
                <a:solidFill>
                  <a:schemeClr val="tx1"/>
                </a:solidFill>
              </a:rPr>
              <a:t> </a:t>
            </a:r>
            <a:r>
              <a:rPr lang="ru-RU" sz="2000" dirty="0" smtClean="0">
                <a:solidFill>
                  <a:schemeClr val="tx1"/>
                </a:solidFill>
              </a:rPr>
              <a:t>- в </a:t>
            </a:r>
            <a:r>
              <a:rPr lang="ru-RU" sz="2000" dirty="0">
                <a:solidFill>
                  <a:schemeClr val="tx1"/>
                </a:solidFill>
              </a:rPr>
              <a:t>целях обеспечения реализации предусмотренных законодательством Российской Федерации полномочий органов государственной власти (государственных органов) или органов местного самоуправления, финансовое обеспечение деятельности которого осуществляется за счет средств соответствующего бюджета на основании бюджетной сметы.</a:t>
            </a:r>
            <a:endParaRPr lang="ru-RU" sz="2000" b="1" dirty="0">
              <a:solidFill>
                <a:schemeClr val="tx1"/>
              </a:solidFill>
            </a:endParaRPr>
          </a:p>
          <a:p>
            <a:pPr marL="0" indent="0">
              <a:buClrTx/>
              <a:buNone/>
            </a:pPr>
            <a:endParaRPr lang="ru-RU" sz="2000" dirty="0">
              <a:solidFill>
                <a:schemeClr val="tx1"/>
              </a:solidFill>
            </a:endParaRPr>
          </a:p>
        </p:txBody>
      </p:sp>
    </p:spTree>
    <p:extLst>
      <p:ext uri="{BB962C8B-B14F-4D97-AF65-F5344CB8AC3E}">
        <p14:creationId xmlns:p14="http://schemas.microsoft.com/office/powerpoint/2010/main" xmlns="" val="63922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12787"/>
          </a:xfrm>
        </p:spPr>
        <p:txBody>
          <a:bodyPr>
            <a:normAutofit/>
          </a:bodyPr>
          <a:lstStyle/>
          <a:p>
            <a:pPr algn="ctr"/>
            <a:r>
              <a:rPr lang="ru-RU" sz="2400" b="1" dirty="0" smtClean="0">
                <a:solidFill>
                  <a:schemeClr val="tx1"/>
                </a:solidFill>
                <a:latin typeface="Times New Roman" panose="02020603050405020304" pitchFamily="18" charset="0"/>
                <a:cs typeface="Times New Roman" panose="02020603050405020304" pitchFamily="18" charset="0"/>
              </a:rPr>
              <a:t>Бюджетный процесс</a:t>
            </a:r>
            <a:endParaRPr lang="ru-RU" sz="24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768801611"/>
              </p:ext>
            </p:extLst>
          </p:nvPr>
        </p:nvGraphicFramePr>
        <p:xfrm>
          <a:off x="2895600" y="1447800"/>
          <a:ext cx="62484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33400" y="1905000"/>
            <a:ext cx="3124200" cy="4216539"/>
          </a:xfrm>
          <a:prstGeom prst="rect">
            <a:avLst/>
          </a:prstGeom>
          <a:noFill/>
        </p:spPr>
        <p:txBody>
          <a:bodyPr wrap="square" rtlCol="0">
            <a:spAutoFit/>
          </a:bodyPr>
          <a:lstStyle/>
          <a:p>
            <a:r>
              <a:rPr lang="ru-RU" sz="2000" b="1" i="1" u="sng" dirty="0" smtClean="0">
                <a:solidFill>
                  <a:srgbClr val="FF0000"/>
                </a:solidFill>
              </a:rPr>
              <a:t>Бюджетный процесс </a:t>
            </a:r>
            <a:r>
              <a:rPr lang="ru-RU" sz="1800" dirty="0" smtClean="0"/>
              <a:t>- </a:t>
            </a:r>
            <a:r>
              <a:rPr lang="ru-RU" sz="1800" dirty="0"/>
              <a:t>это деятельность органов местного самоуправления и иных участников по составлению и рассмотрению проектов бюджетов, утверждению и исполнению бюджетов, контролю за их исполнением, а также по осуществлению бюджетного учета, составлению, проверке, рассмотрению и утверждению бюджетной отчетности</a:t>
            </a:r>
          </a:p>
          <a:p>
            <a:endParaRPr lang="ru-RU" dirty="0"/>
          </a:p>
        </p:txBody>
      </p:sp>
    </p:spTree>
    <p:extLst>
      <p:ext uri="{BB962C8B-B14F-4D97-AF65-F5344CB8AC3E}">
        <p14:creationId xmlns:p14="http://schemas.microsoft.com/office/powerpoint/2010/main" xmlns="" val="259211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34"/>
          <p:cNvSpPr>
            <a:spLocks noChangeArrowheads="1"/>
          </p:cNvSpPr>
          <p:nvPr/>
        </p:nvSpPr>
        <p:spPr bwMode="auto">
          <a:xfrm>
            <a:off x="2895600" y="762000"/>
            <a:ext cx="3352800" cy="990600"/>
          </a:xfrm>
          <a:prstGeom prst="flowChartAlternateProcess">
            <a:avLst/>
          </a:prstGeom>
          <a:gradFill>
            <a:gsLst>
              <a:gs pos="0">
                <a:schemeClr val="bg2">
                  <a:lumMod val="50000"/>
                </a:schemeClr>
              </a:gs>
              <a:gs pos="53000">
                <a:schemeClr val="accent3">
                  <a:tint val="60000"/>
                  <a:satMod val="130000"/>
                  <a:lumMod val="100000"/>
                </a:schemeClr>
              </a:gs>
              <a:gs pos="100000">
                <a:schemeClr val="accent3">
                  <a:tint val="96000"/>
                  <a:lumMod val="108000"/>
                </a:schemeClr>
              </a:gs>
            </a:gsLst>
            <a:lin ang="5400000" scaled="0"/>
          </a:gradFill>
          <a:ln w="9525">
            <a:solidFill>
              <a:schemeClr val="tx1"/>
            </a:solidFill>
            <a:miter lim="800000"/>
            <a:headEnd/>
            <a:tailEnd/>
          </a:ln>
          <a:effectLst>
            <a:reflection blurRad="6350" stA="50000" endA="300" endPos="55500" dist="50800" dir="5400000" sy="-100000" algn="bl" rotWithShape="0"/>
          </a:effectLst>
          <a:scene3d>
            <a:camera prst="orthographicFront"/>
            <a:lightRig rig="threePt" dir="t"/>
          </a:scene3d>
          <a:sp3d>
            <a:bevelT w="165100" prst="coolSlant"/>
          </a:sp3d>
        </p:spPr>
        <p:txBody>
          <a:bodyPr wrap="none" anchor="ctr"/>
          <a:lstStyle/>
          <a:p>
            <a:pPr algn="ctr"/>
            <a:r>
              <a:rPr lang="ru-RU" sz="2800" b="1" dirty="0"/>
              <a:t>БЮДЖЕТ</a:t>
            </a:r>
          </a:p>
        </p:txBody>
      </p:sp>
      <p:sp>
        <p:nvSpPr>
          <p:cNvPr id="5123" name="AutoShape 35"/>
          <p:cNvSpPr>
            <a:spLocks noChangeArrowheads="1"/>
          </p:cNvSpPr>
          <p:nvPr/>
        </p:nvSpPr>
        <p:spPr bwMode="auto">
          <a:xfrm>
            <a:off x="838200" y="1981200"/>
            <a:ext cx="3657600" cy="1143000"/>
          </a:xfrm>
          <a:prstGeom prst="flowChartAlternateProcess">
            <a:avLst/>
          </a:prstGeom>
          <a:solidFill>
            <a:srgbClr val="CCFFCC"/>
          </a:solidFill>
          <a:ln w="9525">
            <a:solidFill>
              <a:schemeClr val="tx1"/>
            </a:solidFill>
            <a:miter lim="800000"/>
            <a:headEnd/>
            <a:tailEnd/>
          </a:ln>
          <a:effectLst>
            <a:innerShdw blurRad="63500" dist="50800" dir="8100000">
              <a:prstClr val="black">
                <a:alpha val="50000"/>
              </a:prstClr>
            </a:innerShdw>
          </a:effectLst>
          <a:scene3d>
            <a:camera prst="orthographicFront"/>
            <a:lightRig rig="threePt" dir="t"/>
          </a:scene3d>
          <a:sp3d>
            <a:bevelT/>
          </a:sp3d>
        </p:spPr>
        <p:txBody>
          <a:bodyPr wrap="none" anchor="ctr"/>
          <a:lstStyle/>
          <a:p>
            <a:pPr algn="ctr"/>
            <a:endParaRPr lang="ru-RU" sz="2000" b="1" dirty="0"/>
          </a:p>
          <a:p>
            <a:pPr algn="ctr"/>
            <a:r>
              <a:rPr lang="ru-RU" sz="2000" b="1" dirty="0"/>
              <a:t>ДОХОДЫ</a:t>
            </a:r>
            <a:br>
              <a:rPr lang="ru-RU" sz="2000" b="1" dirty="0"/>
            </a:br>
            <a:r>
              <a:rPr lang="ru-RU" sz="2000" b="1" dirty="0"/>
              <a:t>поступающие от населения,</a:t>
            </a:r>
          </a:p>
          <a:p>
            <a:pPr algn="ctr"/>
            <a:r>
              <a:rPr lang="ru-RU" sz="2000" b="1" dirty="0"/>
              <a:t>организаций средства в бюджет</a:t>
            </a:r>
          </a:p>
          <a:p>
            <a:pPr algn="ctr"/>
            <a:endParaRPr lang="ru-RU" sz="2000" b="1" dirty="0"/>
          </a:p>
        </p:txBody>
      </p:sp>
      <p:sp>
        <p:nvSpPr>
          <p:cNvPr id="5124" name="AutoShape 36"/>
          <p:cNvSpPr>
            <a:spLocks noChangeArrowheads="1"/>
          </p:cNvSpPr>
          <p:nvPr/>
        </p:nvSpPr>
        <p:spPr bwMode="auto">
          <a:xfrm>
            <a:off x="4876800" y="1981200"/>
            <a:ext cx="3581400" cy="1066800"/>
          </a:xfrm>
          <a:prstGeom prst="flowChartAlternateProcess">
            <a:avLst/>
          </a:prstGeom>
          <a:solidFill>
            <a:srgbClr val="FF9900">
              <a:alpha val="47842"/>
            </a:srgbClr>
          </a:solidFill>
          <a:ln w="9525">
            <a:solidFill>
              <a:schemeClr val="tx1"/>
            </a:solidFill>
            <a:miter lim="800000"/>
            <a:headEnd/>
            <a:tailEnd/>
          </a:ln>
          <a:effectLst>
            <a:innerShdw blurRad="63500" dist="50800" dir="8100000">
              <a:prstClr val="black">
                <a:alpha val="50000"/>
              </a:prstClr>
            </a:innerShdw>
          </a:effectLst>
          <a:scene3d>
            <a:camera prst="orthographicFront"/>
            <a:lightRig rig="threePt" dir="t"/>
          </a:scene3d>
          <a:sp3d>
            <a:bevelT/>
          </a:sp3d>
        </p:spPr>
        <p:txBody>
          <a:bodyPr wrap="none" anchor="ctr"/>
          <a:lstStyle/>
          <a:p>
            <a:pPr algn="ctr"/>
            <a:r>
              <a:rPr lang="ru-RU" sz="1800" b="1" dirty="0"/>
              <a:t>РАСХОДЫ</a:t>
            </a:r>
          </a:p>
          <a:p>
            <a:pPr algn="ctr"/>
            <a:r>
              <a:rPr lang="ru-RU" sz="2000" b="1" dirty="0"/>
              <a:t>выплачиваемые из </a:t>
            </a:r>
          </a:p>
          <a:p>
            <a:pPr algn="ctr"/>
            <a:r>
              <a:rPr lang="ru-RU" sz="2000" b="1" dirty="0"/>
              <a:t>бюджета денежные средства</a:t>
            </a:r>
          </a:p>
        </p:txBody>
      </p:sp>
      <p:sp>
        <p:nvSpPr>
          <p:cNvPr id="5125" name="AutoShape 39"/>
          <p:cNvSpPr>
            <a:spLocks noChangeArrowheads="1"/>
          </p:cNvSpPr>
          <p:nvPr/>
        </p:nvSpPr>
        <p:spPr bwMode="auto">
          <a:xfrm>
            <a:off x="990600" y="3352800"/>
            <a:ext cx="3200400" cy="609600"/>
          </a:xfrm>
          <a:prstGeom prst="flowChartAlternateProcess">
            <a:avLst/>
          </a:prstGeom>
          <a:solidFill>
            <a:srgbClr val="C5B3F7"/>
          </a:solidFill>
          <a:ln w="9525">
            <a:solidFill>
              <a:schemeClr val="tx1"/>
            </a:solidFill>
            <a:miter lim="800000"/>
            <a:headEnd/>
            <a:tailEnd/>
          </a:ln>
          <a:effectLst>
            <a:innerShdw blurRad="63500" dist="50800" dir="8100000">
              <a:prstClr val="black">
                <a:alpha val="50000"/>
              </a:prstClr>
            </a:innerShdw>
          </a:effectLst>
          <a:scene3d>
            <a:camera prst="orthographicFront"/>
            <a:lightRig rig="threePt" dir="t"/>
          </a:scene3d>
          <a:sp3d>
            <a:bevelT/>
          </a:sp3d>
        </p:spPr>
        <p:txBody>
          <a:bodyPr wrap="none" anchor="ctr"/>
          <a:lstStyle/>
          <a:p>
            <a:pPr algn="ctr"/>
            <a:r>
              <a:rPr lang="ru-RU" sz="1800" b="1" dirty="0"/>
              <a:t>налоговые доходы</a:t>
            </a:r>
          </a:p>
        </p:txBody>
      </p:sp>
      <p:sp>
        <p:nvSpPr>
          <p:cNvPr id="5126" name="AutoShape 40"/>
          <p:cNvSpPr>
            <a:spLocks noChangeArrowheads="1"/>
          </p:cNvSpPr>
          <p:nvPr/>
        </p:nvSpPr>
        <p:spPr bwMode="auto">
          <a:xfrm>
            <a:off x="990600" y="4114800"/>
            <a:ext cx="3200400" cy="1066800"/>
          </a:xfrm>
          <a:prstGeom prst="flowChartAlternateProcess">
            <a:avLst/>
          </a:prstGeom>
          <a:solidFill>
            <a:srgbClr val="CCFFFF"/>
          </a:solidFill>
          <a:ln w="9525">
            <a:solidFill>
              <a:schemeClr val="tx1"/>
            </a:solidFill>
            <a:miter lim="800000"/>
            <a:headEnd/>
            <a:tailEnd/>
          </a:ln>
          <a:effectLst>
            <a:innerShdw blurRad="63500" dist="50800" dir="8100000">
              <a:prstClr val="black">
                <a:alpha val="50000"/>
              </a:prstClr>
            </a:innerShdw>
          </a:effectLst>
          <a:scene3d>
            <a:camera prst="orthographicFront"/>
            <a:lightRig rig="threePt" dir="t"/>
          </a:scene3d>
          <a:sp3d>
            <a:bevelT/>
          </a:sp3d>
        </p:spPr>
        <p:txBody>
          <a:bodyPr wrap="none" anchor="ctr"/>
          <a:lstStyle/>
          <a:p>
            <a:pPr algn="ctr"/>
            <a:r>
              <a:rPr lang="ru-RU" sz="1800" b="1" dirty="0"/>
              <a:t>неналоговые поступления </a:t>
            </a:r>
          </a:p>
          <a:p>
            <a:pPr algn="ctr"/>
            <a:r>
              <a:rPr lang="ru-RU" sz="1800" b="1" dirty="0" smtClean="0"/>
              <a:t>(доходы </a:t>
            </a:r>
            <a:r>
              <a:rPr lang="ru-RU" sz="1800" b="1" dirty="0"/>
              <a:t>от </a:t>
            </a:r>
          </a:p>
          <a:p>
            <a:pPr algn="ctr"/>
            <a:r>
              <a:rPr lang="ru-RU" sz="1800" b="1" dirty="0"/>
              <a:t>продажи имущества</a:t>
            </a:r>
            <a:r>
              <a:rPr lang="ru-RU" sz="1800" b="1" dirty="0" smtClean="0"/>
              <a:t>, аренда, </a:t>
            </a:r>
            <a:endParaRPr lang="ru-RU" sz="1800" b="1" dirty="0"/>
          </a:p>
          <a:p>
            <a:pPr algn="ctr"/>
            <a:r>
              <a:rPr lang="ru-RU" sz="1800" b="1" dirty="0"/>
              <a:t>штрафы и т.п.</a:t>
            </a:r>
          </a:p>
        </p:txBody>
      </p:sp>
      <p:sp>
        <p:nvSpPr>
          <p:cNvPr id="5127" name="AutoShape 41"/>
          <p:cNvSpPr>
            <a:spLocks noChangeArrowheads="1"/>
          </p:cNvSpPr>
          <p:nvPr/>
        </p:nvSpPr>
        <p:spPr bwMode="auto">
          <a:xfrm>
            <a:off x="990600" y="5486400"/>
            <a:ext cx="3124200" cy="533400"/>
          </a:xfrm>
          <a:prstGeom prst="flowChartAlternateProcess">
            <a:avLst/>
          </a:prstGeom>
          <a:solidFill>
            <a:srgbClr val="CCFFCC"/>
          </a:solidFill>
          <a:ln w="9525">
            <a:solidFill>
              <a:schemeClr val="tx1"/>
            </a:solidFill>
            <a:miter lim="800000"/>
            <a:headEnd/>
            <a:tailEnd/>
          </a:ln>
          <a:effectLst/>
          <a:scene3d>
            <a:camera prst="orthographicFront"/>
            <a:lightRig rig="threePt" dir="t"/>
          </a:scene3d>
          <a:sp3d>
            <a:bevelT/>
          </a:sp3d>
        </p:spPr>
        <p:txBody>
          <a:bodyPr wrap="none" anchor="ctr"/>
          <a:lstStyle/>
          <a:p>
            <a:pPr algn="ctr"/>
            <a:r>
              <a:rPr lang="ru-RU" sz="1800" b="1" dirty="0"/>
              <a:t>безвозмездные поступления</a:t>
            </a:r>
          </a:p>
        </p:txBody>
      </p:sp>
      <p:sp>
        <p:nvSpPr>
          <p:cNvPr id="5128" name="Line 44"/>
          <p:cNvSpPr>
            <a:spLocks noChangeShapeType="1"/>
          </p:cNvSpPr>
          <p:nvPr/>
        </p:nvSpPr>
        <p:spPr bwMode="auto">
          <a:xfrm flipH="1">
            <a:off x="609600" y="2514600"/>
            <a:ext cx="2286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5129" name="Line 45"/>
          <p:cNvSpPr>
            <a:spLocks noChangeShapeType="1"/>
          </p:cNvSpPr>
          <p:nvPr/>
        </p:nvSpPr>
        <p:spPr bwMode="auto">
          <a:xfrm>
            <a:off x="609600" y="2514600"/>
            <a:ext cx="0" cy="3352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5130" name="Line 47"/>
          <p:cNvSpPr>
            <a:spLocks noChangeShapeType="1"/>
          </p:cNvSpPr>
          <p:nvPr/>
        </p:nvSpPr>
        <p:spPr bwMode="auto">
          <a:xfrm>
            <a:off x="609600" y="3657600"/>
            <a:ext cx="381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5131" name="Line 49"/>
          <p:cNvSpPr>
            <a:spLocks noChangeShapeType="1"/>
          </p:cNvSpPr>
          <p:nvPr/>
        </p:nvSpPr>
        <p:spPr bwMode="auto">
          <a:xfrm>
            <a:off x="609600" y="4648200"/>
            <a:ext cx="381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5132" name="Line 50"/>
          <p:cNvSpPr>
            <a:spLocks noChangeShapeType="1"/>
          </p:cNvSpPr>
          <p:nvPr/>
        </p:nvSpPr>
        <p:spPr bwMode="auto">
          <a:xfrm flipV="1">
            <a:off x="609600" y="5867400"/>
            <a:ext cx="381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5133" name="AutoShape 52"/>
          <p:cNvSpPr>
            <a:spLocks noChangeArrowheads="1"/>
          </p:cNvSpPr>
          <p:nvPr/>
        </p:nvSpPr>
        <p:spPr bwMode="auto">
          <a:xfrm>
            <a:off x="1905000" y="990600"/>
            <a:ext cx="914400" cy="990600"/>
          </a:xfrm>
          <a:custGeom>
            <a:avLst/>
            <a:gdLst>
              <a:gd name="T0" fmla="*/ 27107473 w 21600"/>
              <a:gd name="T1" fmla="*/ 0 h 21600"/>
              <a:gd name="T2" fmla="*/ 27107473 w 21600"/>
              <a:gd name="T3" fmla="*/ 25571195 h 21600"/>
              <a:gd name="T4" fmla="*/ 5801064 w 21600"/>
              <a:gd name="T5" fmla="*/ 45430012 h 21600"/>
              <a:gd name="T6" fmla="*/ 38709597 w 21600"/>
              <a:gd name="T7" fmla="*/ 12785620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gradFill>
            <a:gsLst>
              <a:gs pos="0">
                <a:schemeClr val="bg2">
                  <a:lumMod val="50000"/>
                </a:schemeClr>
              </a:gs>
              <a:gs pos="53000">
                <a:schemeClr val="accent3">
                  <a:tint val="60000"/>
                  <a:satMod val="130000"/>
                  <a:lumMod val="100000"/>
                </a:schemeClr>
              </a:gs>
              <a:gs pos="100000">
                <a:schemeClr val="accent3">
                  <a:tint val="96000"/>
                  <a:lumMod val="108000"/>
                </a:schemeClr>
              </a:gs>
            </a:gsLst>
            <a:lin ang="5400000" scaled="0"/>
          </a:gradFill>
          <a:ln w="9525">
            <a:solidFill>
              <a:schemeClr val="tx1"/>
            </a:solidFill>
            <a:miter lim="800000"/>
            <a:headEnd/>
            <a:tailEnd/>
          </a:ln>
          <a:effectLst>
            <a:innerShdw blurRad="63500" dist="50800" dir="8100000">
              <a:prstClr val="black">
                <a:alpha val="50000"/>
              </a:prstClr>
            </a:innerShdw>
            <a:reflection blurRad="6350" stA="50000" endA="300" endPos="55500" dist="50800" dir="5400000" sy="-100000" algn="bl" rotWithShape="0"/>
          </a:effectLst>
          <a:scene3d>
            <a:camera prst="orthographicFront"/>
            <a:lightRig rig="threePt" dir="t"/>
          </a:scene3d>
          <a:sp3d>
            <a:bevelT/>
          </a:sp3d>
        </p:spPr>
        <p:txBody>
          <a:bodyPr wrap="none" anchor="ctr"/>
          <a:lstStyle/>
          <a:p>
            <a:endParaRPr lang="ru-RU" dirty="0"/>
          </a:p>
        </p:txBody>
      </p:sp>
      <p:sp>
        <p:nvSpPr>
          <p:cNvPr id="5134" name="AutoShape 57"/>
          <p:cNvSpPr>
            <a:spLocks noChangeArrowheads="1"/>
          </p:cNvSpPr>
          <p:nvPr/>
        </p:nvSpPr>
        <p:spPr bwMode="auto">
          <a:xfrm rot="5400000">
            <a:off x="6362700" y="952500"/>
            <a:ext cx="838200" cy="1066800"/>
          </a:xfrm>
          <a:custGeom>
            <a:avLst/>
            <a:gdLst>
              <a:gd name="T0" fmla="*/ 22777815 w 21600"/>
              <a:gd name="T1" fmla="*/ 0 h 21600"/>
              <a:gd name="T2" fmla="*/ 22777815 w 21600"/>
              <a:gd name="T3" fmla="*/ 29656548 h 21600"/>
              <a:gd name="T4" fmla="*/ 4874521 w 21600"/>
              <a:gd name="T5" fmla="*/ 52688072 h 21600"/>
              <a:gd name="T6" fmla="*/ 32526815 w 21600"/>
              <a:gd name="T7" fmla="*/ 14828274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gradFill>
            <a:gsLst>
              <a:gs pos="0">
                <a:schemeClr val="bg2">
                  <a:lumMod val="50000"/>
                </a:schemeClr>
              </a:gs>
              <a:gs pos="53000">
                <a:schemeClr val="accent3">
                  <a:tint val="60000"/>
                  <a:satMod val="130000"/>
                  <a:lumMod val="100000"/>
                </a:schemeClr>
              </a:gs>
              <a:gs pos="100000">
                <a:schemeClr val="accent3">
                  <a:tint val="96000"/>
                  <a:lumMod val="108000"/>
                </a:schemeClr>
              </a:gs>
            </a:gsLst>
            <a:lin ang="5400000" scaled="0"/>
          </a:gradFill>
          <a:ln w="9525">
            <a:solidFill>
              <a:schemeClr val="tx1"/>
            </a:solidFill>
            <a:miter lim="800000"/>
            <a:headEnd/>
            <a:tailEnd/>
          </a:ln>
          <a:effectLst>
            <a:innerShdw blurRad="63500" dist="50800" dir="8100000">
              <a:prstClr val="black">
                <a:alpha val="50000"/>
              </a:prstClr>
            </a:innerShdw>
          </a:effectLst>
          <a:scene3d>
            <a:camera prst="orthographicFront"/>
            <a:lightRig rig="threePt" dir="t"/>
          </a:scene3d>
          <a:sp3d>
            <a:bevelT/>
          </a:sp3d>
        </p:spPr>
        <p:txBody>
          <a:bodyPr wrap="none" anchor="ctr"/>
          <a:lstStyle/>
          <a:p>
            <a:endParaRPr lang="ru-RU" dirty="0"/>
          </a:p>
        </p:txBody>
      </p:sp>
      <p:sp>
        <p:nvSpPr>
          <p:cNvPr id="5135" name="AutoShape 58"/>
          <p:cNvSpPr>
            <a:spLocks noChangeArrowheads="1"/>
          </p:cNvSpPr>
          <p:nvPr/>
        </p:nvSpPr>
        <p:spPr bwMode="auto">
          <a:xfrm>
            <a:off x="4876800" y="3429000"/>
            <a:ext cx="3657600" cy="2590800"/>
          </a:xfrm>
          <a:prstGeom prst="flowChartAlternateProcess">
            <a:avLst/>
          </a:prstGeom>
          <a:solidFill>
            <a:srgbClr val="FF9933">
              <a:alpha val="52940"/>
            </a:srgbClr>
          </a:solidFill>
          <a:ln w="9525">
            <a:solidFill>
              <a:schemeClr val="tx1"/>
            </a:solidFill>
            <a:miter lim="800000"/>
            <a:headEnd/>
            <a:tailEnd/>
          </a:ln>
          <a:effectLst>
            <a:innerShdw blurRad="63500" dist="50800" dir="8100000">
              <a:prstClr val="black">
                <a:alpha val="50000"/>
              </a:prstClr>
            </a:innerShdw>
          </a:effectLst>
          <a:scene3d>
            <a:camera prst="orthographicFront"/>
            <a:lightRig rig="threePt" dir="t"/>
          </a:scene3d>
          <a:sp3d>
            <a:bevelT/>
          </a:sp3d>
        </p:spPr>
        <p:txBody>
          <a:bodyPr wrap="none" anchor="ctr"/>
          <a:lstStyle/>
          <a:p>
            <a:r>
              <a:rPr lang="ru-RU" sz="1800" b="1" dirty="0"/>
              <a:t>-общегосударственные вопросы;</a:t>
            </a:r>
          </a:p>
          <a:p>
            <a:r>
              <a:rPr lang="ru-RU" sz="1800" b="1" dirty="0" smtClean="0"/>
              <a:t>-гражданская </a:t>
            </a:r>
            <a:r>
              <a:rPr lang="ru-RU" sz="1800" b="1" dirty="0"/>
              <a:t>оборона;</a:t>
            </a:r>
          </a:p>
          <a:p>
            <a:r>
              <a:rPr lang="ru-RU" sz="1800" b="1" dirty="0"/>
              <a:t>-национальная безопасность;</a:t>
            </a:r>
          </a:p>
          <a:p>
            <a:r>
              <a:rPr lang="ru-RU" sz="1800" b="1" dirty="0"/>
              <a:t>-национальная экономика;</a:t>
            </a:r>
          </a:p>
          <a:p>
            <a:r>
              <a:rPr lang="ru-RU" sz="1800" b="1" dirty="0"/>
              <a:t>-ЖКХ;</a:t>
            </a:r>
          </a:p>
          <a:p>
            <a:r>
              <a:rPr lang="ru-RU" sz="1800" b="1" dirty="0"/>
              <a:t>-образование;</a:t>
            </a:r>
          </a:p>
          <a:p>
            <a:r>
              <a:rPr lang="ru-RU" sz="1800" b="1" dirty="0" smtClean="0"/>
              <a:t>-социальная политика;</a:t>
            </a:r>
            <a:endParaRPr lang="ru-RU" sz="1800" b="1" dirty="0"/>
          </a:p>
          <a:p>
            <a:r>
              <a:rPr lang="ru-RU" sz="1800" b="1" dirty="0" smtClean="0"/>
              <a:t>-физическая культура и</a:t>
            </a:r>
          </a:p>
          <a:p>
            <a:r>
              <a:rPr lang="ru-RU" sz="1800" b="1" dirty="0" smtClean="0"/>
              <a:t>  спорт и др.</a:t>
            </a:r>
            <a:endParaRPr lang="ru-RU" sz="1800" b="1" dirty="0"/>
          </a:p>
        </p:txBody>
      </p:sp>
      <p:sp>
        <p:nvSpPr>
          <p:cNvPr id="5136" name="Line 59"/>
          <p:cNvSpPr>
            <a:spLocks noChangeShapeType="1"/>
          </p:cNvSpPr>
          <p:nvPr/>
        </p:nvSpPr>
        <p:spPr bwMode="auto">
          <a:xfrm>
            <a:off x="8458200" y="2514600"/>
            <a:ext cx="2286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5137" name="Line 60"/>
          <p:cNvSpPr>
            <a:spLocks noChangeShapeType="1"/>
          </p:cNvSpPr>
          <p:nvPr/>
        </p:nvSpPr>
        <p:spPr bwMode="auto">
          <a:xfrm>
            <a:off x="8686800" y="2514600"/>
            <a:ext cx="0" cy="2209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5138" name="Line 61"/>
          <p:cNvSpPr>
            <a:spLocks noChangeShapeType="1"/>
          </p:cNvSpPr>
          <p:nvPr/>
        </p:nvSpPr>
        <p:spPr bwMode="auto">
          <a:xfrm flipH="1">
            <a:off x="8534400" y="4724400"/>
            <a:ext cx="152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2"/>
          <p:cNvSpPr>
            <a:spLocks noChangeArrowheads="1"/>
          </p:cNvSpPr>
          <p:nvPr/>
        </p:nvSpPr>
        <p:spPr bwMode="auto">
          <a:xfrm>
            <a:off x="4479925" y="3230563"/>
            <a:ext cx="184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ru-RU" sz="2000" b="1" dirty="0">
              <a:solidFill>
                <a:srgbClr val="0000FF"/>
              </a:solidFill>
            </a:endParaRPr>
          </a:p>
        </p:txBody>
      </p:sp>
      <p:sp>
        <p:nvSpPr>
          <p:cNvPr id="14339" name="Rectangle 13"/>
          <p:cNvSpPr>
            <a:spLocks noGrp="1" noChangeArrowheads="1"/>
          </p:cNvSpPr>
          <p:nvPr>
            <p:ph type="title"/>
          </p:nvPr>
        </p:nvSpPr>
        <p:spPr>
          <a:xfrm>
            <a:off x="457200" y="277813"/>
            <a:ext cx="8229600" cy="712787"/>
          </a:xfrm>
          <a:noFill/>
          <a:scene3d>
            <a:camera prst="orthographicFront"/>
            <a:lightRig rig="threePt" dir="t"/>
          </a:scene3d>
          <a:sp3d>
            <a:bevelT/>
          </a:sp3d>
        </p:spPr>
        <p:txBody>
          <a:bodyPr>
            <a:normAutofit/>
          </a:bodyPr>
          <a:lstStyle/>
          <a:p>
            <a:pPr algn="ctr" eaLnBrk="1" hangingPunct="1"/>
            <a:r>
              <a:rPr lang="ru-RU" sz="2100" b="1" dirty="0" smtClean="0">
                <a:solidFill>
                  <a:schemeClr val="tx1"/>
                </a:solidFill>
                <a:latin typeface="Times New Roman" pitchFamily="18" charset="0"/>
              </a:rPr>
              <a:t>ДОХОДЫ – РАСХОДЫ = ДЕФИЦИТ (ПРОФИЦИТ)</a:t>
            </a:r>
          </a:p>
        </p:txBody>
      </p:sp>
      <p:pic>
        <p:nvPicPr>
          <p:cNvPr id="20481" name="Picture 1"/>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harpenSoften amount="77000"/>
                    </a14:imgEffect>
                    <a14:imgEffect>
                      <a14:colorTemperature colorTemp="7200"/>
                    </a14:imgEffect>
                    <a14:imgEffect>
                      <a14:saturation sat="185000"/>
                    </a14:imgEffect>
                  </a14:imgLayer>
                </a14:imgProps>
              </a:ext>
            </a:extLst>
          </a:blip>
          <a:srcRect l="2" t="9648" r="542" b="4183"/>
          <a:stretch/>
        </p:blipFill>
        <p:spPr bwMode="auto">
          <a:xfrm>
            <a:off x="269875" y="990600"/>
            <a:ext cx="8640000" cy="5552838"/>
          </a:xfrm>
          <a:prstGeom prst="rect">
            <a:avLst/>
          </a:prstGeom>
          <a:solidFill>
            <a:srgbClr val="FFFFFF">
              <a:shade val="85000"/>
            </a:srgbClr>
          </a:solidFill>
          <a:ln w="88900" cap="sq">
            <a:solidFill>
              <a:schemeClr val="bg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xmlns="" val="552986128"/>
              </p:ext>
            </p:extLst>
          </p:nvPr>
        </p:nvGraphicFramePr>
        <p:xfrm>
          <a:off x="228600" y="1295400"/>
          <a:ext cx="8686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Заголовок 4"/>
          <p:cNvSpPr>
            <a:spLocks noGrp="1"/>
          </p:cNvSpPr>
          <p:nvPr>
            <p:ph type="title"/>
          </p:nvPr>
        </p:nvSpPr>
        <p:spPr>
          <a:xfrm>
            <a:off x="457200" y="76200"/>
            <a:ext cx="8229600" cy="728472"/>
          </a:xfrm>
        </p:spPr>
        <p:txBody>
          <a:bodyPr>
            <a:normAutofit/>
          </a:bodyPr>
          <a:lstStyle/>
          <a:p>
            <a:r>
              <a:rPr lang="ru-RU" sz="2400" b="1" dirty="0">
                <a:solidFill>
                  <a:schemeClr val="tx1"/>
                </a:solidFill>
                <a:latin typeface="Times New Roman" pitchFamily="18" charset="0"/>
                <a:cs typeface="Times New Roman" pitchFamily="18" charset="0"/>
              </a:rPr>
              <a:t>ДОХОДЫ БЮДЖЕТА</a:t>
            </a:r>
          </a:p>
        </p:txBody>
      </p:sp>
    </p:spTree>
    <p:extLst>
      <p:ext uri="{BB962C8B-B14F-4D97-AF65-F5344CB8AC3E}">
        <p14:creationId xmlns:p14="http://schemas.microsoft.com/office/powerpoint/2010/main" xmlns="" val="1866984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6"/>
          <p:cNvSpPr>
            <a:spLocks noChangeArrowheads="1"/>
          </p:cNvSpPr>
          <p:nvPr/>
        </p:nvSpPr>
        <p:spPr bwMode="auto">
          <a:xfrm>
            <a:off x="1651000" y="1066800"/>
            <a:ext cx="5740400" cy="1828800"/>
          </a:xfrm>
          <a:prstGeom prst="flowChartAlternateProcess">
            <a:avLst/>
          </a:prstGeom>
          <a:gradFill>
            <a:gsLst>
              <a:gs pos="0">
                <a:srgbClr val="66FFFF"/>
              </a:gs>
              <a:gs pos="23000">
                <a:schemeClr val="accent1">
                  <a:tint val="44500"/>
                  <a:satMod val="160000"/>
                </a:schemeClr>
              </a:gs>
              <a:gs pos="100000">
                <a:schemeClr val="accent1">
                  <a:tint val="23500"/>
                  <a:satMod val="160000"/>
                </a:schemeClr>
              </a:gs>
            </a:gsLst>
            <a:lin ang="5400000" scaled="0"/>
          </a:gradFill>
          <a:ln>
            <a:solidFill>
              <a:schemeClr val="tx1"/>
            </a:solidFill>
            <a:headEnd/>
            <a:tailEnd/>
          </a:ln>
          <a:effectLst>
            <a:innerShdw blurRad="63500" dist="50800" dir="8100000">
              <a:prstClr val="black">
                <a:alpha val="50000"/>
              </a:prstClr>
            </a:innerShdw>
            <a:reflection blurRad="6350" stA="50000" endA="300" endPos="55500" dist="50800" dir="5400000" sy="-100000" algn="bl" rotWithShape="0"/>
          </a:effectLst>
        </p:spPr>
        <p:style>
          <a:lnRef idx="1">
            <a:schemeClr val="accent3"/>
          </a:lnRef>
          <a:fillRef idx="2">
            <a:schemeClr val="accent3"/>
          </a:fillRef>
          <a:effectRef idx="1">
            <a:schemeClr val="accent3"/>
          </a:effectRef>
          <a:fontRef idx="minor">
            <a:schemeClr val="dk1"/>
          </a:fontRef>
        </p:style>
        <p:txBody>
          <a:bodyPr wrap="none" anchor="ctr"/>
          <a:lstStyle/>
          <a:p>
            <a:pPr algn="ctr"/>
            <a:r>
              <a:rPr lang="ru-RU" sz="2000" b="1" i="1" u="sng" dirty="0">
                <a:solidFill>
                  <a:srgbClr val="C00000"/>
                </a:solidFill>
              </a:rPr>
              <a:t>Межбюджетные трансферты </a:t>
            </a:r>
            <a:r>
              <a:rPr lang="ru-RU" sz="2000" b="1" i="1" u="sng" dirty="0" smtClean="0">
                <a:solidFill>
                  <a:srgbClr val="C00000"/>
                </a:solidFill>
              </a:rPr>
              <a:t>– </a:t>
            </a:r>
            <a:r>
              <a:rPr lang="ru-RU" sz="2000" b="1" i="1" dirty="0" smtClean="0"/>
              <a:t>средства, </a:t>
            </a:r>
          </a:p>
          <a:p>
            <a:pPr algn="ctr"/>
            <a:r>
              <a:rPr lang="ru-RU" sz="2000" b="1" i="1" dirty="0" smtClean="0"/>
              <a:t>предоставляемые одним бюджетом </a:t>
            </a:r>
          </a:p>
          <a:p>
            <a:pPr algn="ctr"/>
            <a:r>
              <a:rPr lang="ru-RU" sz="2000" b="1" i="1" dirty="0" smtClean="0"/>
              <a:t>бюджетной системы Российской </a:t>
            </a:r>
          </a:p>
          <a:p>
            <a:pPr algn="ctr"/>
            <a:r>
              <a:rPr lang="ru-RU" sz="2000" b="1" i="1" dirty="0" smtClean="0"/>
              <a:t>Федерации другому бюджету бюджетной </a:t>
            </a:r>
          </a:p>
          <a:p>
            <a:pPr algn="ctr"/>
            <a:r>
              <a:rPr lang="ru-RU" sz="2000" b="1" i="1" dirty="0" smtClean="0"/>
              <a:t>системы Российской Федерации</a:t>
            </a:r>
            <a:endParaRPr lang="ru-RU" sz="2000" b="1" i="1" dirty="0"/>
          </a:p>
        </p:txBody>
      </p:sp>
      <p:sp>
        <p:nvSpPr>
          <p:cNvPr id="7171" name="AutoShape 7"/>
          <p:cNvSpPr>
            <a:spLocks noChangeArrowheads="1"/>
          </p:cNvSpPr>
          <p:nvPr/>
        </p:nvSpPr>
        <p:spPr bwMode="auto">
          <a:xfrm>
            <a:off x="914400" y="3505200"/>
            <a:ext cx="2819400" cy="2286000"/>
          </a:xfrm>
          <a:prstGeom prst="flowChartAlternateProcess">
            <a:avLst/>
          </a:prstGeom>
          <a:gradFill>
            <a:gsLst>
              <a:gs pos="0">
                <a:srgbClr val="66FFFF"/>
              </a:gs>
              <a:gs pos="23000">
                <a:schemeClr val="accent1">
                  <a:tint val="44500"/>
                  <a:satMod val="160000"/>
                </a:schemeClr>
              </a:gs>
              <a:gs pos="100000">
                <a:schemeClr val="accent1">
                  <a:tint val="23500"/>
                  <a:satMod val="160000"/>
                </a:schemeClr>
              </a:gs>
            </a:gsLst>
            <a:lin ang="5400000" scaled="0"/>
          </a:gradFill>
          <a:ln>
            <a:solidFill>
              <a:schemeClr val="tx1"/>
            </a:solidFill>
            <a:headEnd/>
            <a:tailEnd/>
          </a:ln>
          <a:effectLst>
            <a:innerShdw blurRad="63500" dist="50800" dir="81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none" anchor="ctr"/>
          <a:lstStyle/>
          <a:p>
            <a:r>
              <a:rPr lang="ru-RU" b="1" dirty="0">
                <a:latin typeface="Times New Roman" pitchFamily="18" charset="0"/>
                <a:cs typeface="Times New Roman" pitchFamily="18" charset="0"/>
              </a:rPr>
              <a:t>Дотации (от лат. «</a:t>
            </a:r>
            <a:r>
              <a:rPr lang="en-US" b="1" dirty="0">
                <a:latin typeface="Times New Roman" pitchFamily="18" charset="0"/>
                <a:cs typeface="Times New Roman" pitchFamily="18" charset="0"/>
              </a:rPr>
              <a:t>Dotatio</a:t>
            </a:r>
            <a:r>
              <a:rPr lang="ru-RU" b="1" dirty="0">
                <a:latin typeface="Times New Roman" pitchFamily="18" charset="0"/>
                <a:cs typeface="Times New Roman" pitchFamily="18" charset="0"/>
              </a:rPr>
              <a:t>» -</a:t>
            </a:r>
          </a:p>
          <a:p>
            <a:r>
              <a:rPr lang="ru-RU" b="1" dirty="0">
                <a:latin typeface="Times New Roman" pitchFamily="18" charset="0"/>
                <a:cs typeface="Times New Roman" pitchFamily="18" charset="0"/>
              </a:rPr>
              <a:t>дар</a:t>
            </a:r>
            <a:r>
              <a:rPr lang="ru-RU" b="1" dirty="0" smtClean="0">
                <a:latin typeface="Times New Roman" pitchFamily="18" charset="0"/>
                <a:cs typeface="Times New Roman" pitchFamily="18" charset="0"/>
              </a:rPr>
              <a:t>, пожертвование)</a:t>
            </a:r>
          </a:p>
          <a:p>
            <a:endParaRPr lang="ru-RU" b="1" dirty="0">
              <a:latin typeface="Times New Roman" pitchFamily="18" charset="0"/>
              <a:cs typeface="Times New Roman" pitchFamily="18" charset="0"/>
            </a:endParaRPr>
          </a:p>
          <a:p>
            <a:r>
              <a:rPr lang="ru-RU" b="1" i="1" dirty="0" smtClean="0">
                <a:latin typeface="Times New Roman" pitchFamily="18" charset="0"/>
                <a:cs typeface="Times New Roman" pitchFamily="18" charset="0"/>
              </a:rPr>
              <a:t>Предоставляется </a:t>
            </a:r>
            <a:r>
              <a:rPr lang="ru-RU" b="1" i="1" dirty="0">
                <a:latin typeface="Times New Roman" pitchFamily="18" charset="0"/>
                <a:cs typeface="Times New Roman" pitchFamily="18" charset="0"/>
              </a:rPr>
              <a:t>без </a:t>
            </a:r>
            <a:r>
              <a:rPr lang="ru-RU" b="1" i="1" dirty="0" err="1" smtClean="0">
                <a:latin typeface="Times New Roman" pitchFamily="18" charset="0"/>
                <a:cs typeface="Times New Roman" pitchFamily="18" charset="0"/>
              </a:rPr>
              <a:t>опреде</a:t>
            </a:r>
            <a:r>
              <a:rPr lang="ru-RU" b="1" i="1" dirty="0" smtClean="0">
                <a:latin typeface="Times New Roman" pitchFamily="18" charset="0"/>
                <a:cs typeface="Times New Roman" pitchFamily="18" charset="0"/>
              </a:rPr>
              <a:t>-</a:t>
            </a:r>
          </a:p>
          <a:p>
            <a:r>
              <a:rPr lang="ru-RU" b="1" i="1" dirty="0" err="1" smtClean="0">
                <a:latin typeface="Times New Roman" pitchFamily="18" charset="0"/>
                <a:cs typeface="Times New Roman" pitchFamily="18" charset="0"/>
              </a:rPr>
              <a:t>ления</a:t>
            </a:r>
            <a:r>
              <a:rPr lang="ru-RU" b="1" i="1" dirty="0" smtClean="0">
                <a:latin typeface="Times New Roman" pitchFamily="18" charset="0"/>
                <a:cs typeface="Times New Roman" pitchFamily="18" charset="0"/>
              </a:rPr>
              <a:t> </a:t>
            </a:r>
            <a:r>
              <a:rPr lang="ru-RU" b="1" i="1" dirty="0">
                <a:latin typeface="Times New Roman" pitchFamily="18" charset="0"/>
                <a:cs typeface="Times New Roman" pitchFamily="18" charset="0"/>
              </a:rPr>
              <a:t>конкретной цели </a:t>
            </a:r>
            <a:r>
              <a:rPr lang="ru-RU" b="1" i="1" dirty="0" smtClean="0">
                <a:latin typeface="Times New Roman" pitchFamily="18" charset="0"/>
                <a:cs typeface="Times New Roman" pitchFamily="18" charset="0"/>
              </a:rPr>
              <a:t>их </a:t>
            </a:r>
          </a:p>
          <a:p>
            <a:r>
              <a:rPr lang="ru-RU" b="1" i="1" dirty="0" smtClean="0">
                <a:latin typeface="Times New Roman" pitchFamily="18" charset="0"/>
                <a:cs typeface="Times New Roman" pitchFamily="18" charset="0"/>
              </a:rPr>
              <a:t>использования</a:t>
            </a:r>
            <a:endParaRPr lang="ru-RU" b="1" i="1" dirty="0">
              <a:latin typeface="Times New Roman" pitchFamily="18" charset="0"/>
              <a:cs typeface="Times New Roman" pitchFamily="18" charset="0"/>
            </a:endParaRPr>
          </a:p>
        </p:txBody>
      </p:sp>
      <p:sp>
        <p:nvSpPr>
          <p:cNvPr id="7173" name="AutoShape 9"/>
          <p:cNvSpPr>
            <a:spLocks noChangeArrowheads="1"/>
          </p:cNvSpPr>
          <p:nvPr/>
        </p:nvSpPr>
        <p:spPr bwMode="auto">
          <a:xfrm>
            <a:off x="5334000" y="3505200"/>
            <a:ext cx="2743200" cy="2286000"/>
          </a:xfrm>
          <a:prstGeom prst="flowChartAlternateProcess">
            <a:avLst/>
          </a:prstGeom>
          <a:gradFill>
            <a:gsLst>
              <a:gs pos="0">
                <a:srgbClr val="66FFFF"/>
              </a:gs>
              <a:gs pos="23000">
                <a:schemeClr val="accent1">
                  <a:tint val="44500"/>
                  <a:satMod val="160000"/>
                </a:schemeClr>
              </a:gs>
              <a:gs pos="100000">
                <a:schemeClr val="accent1">
                  <a:tint val="23500"/>
                  <a:satMod val="160000"/>
                </a:schemeClr>
              </a:gs>
            </a:gsLst>
            <a:lin ang="5400000" scaled="0"/>
          </a:gradFill>
          <a:ln>
            <a:solidFill>
              <a:schemeClr val="tx1"/>
            </a:solidFill>
            <a:headEnd/>
            <a:tailEnd/>
          </a:ln>
          <a:effectLst>
            <a:innerShdw blurRad="63500" dist="50800" dir="81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none" anchor="ctr"/>
          <a:lstStyle/>
          <a:p>
            <a:r>
              <a:rPr lang="ru-RU" b="1" dirty="0">
                <a:latin typeface="Times New Roman" pitchFamily="18" charset="0"/>
                <a:cs typeface="Times New Roman" pitchFamily="18" charset="0"/>
              </a:rPr>
              <a:t>Субсидии (от лат. </a:t>
            </a:r>
          </a:p>
          <a:p>
            <a:r>
              <a:rPr lang="ru-RU" b="1" dirty="0">
                <a:latin typeface="Times New Roman" pitchFamily="18" charset="0"/>
                <a:cs typeface="Times New Roman" pitchFamily="18" charset="0"/>
              </a:rPr>
              <a:t>«</a:t>
            </a:r>
            <a:r>
              <a:rPr lang="en-US" b="1" dirty="0">
                <a:latin typeface="Times New Roman" pitchFamily="18" charset="0"/>
                <a:cs typeface="Times New Roman" pitchFamily="18" charset="0"/>
              </a:rPr>
              <a:t>Subsiduim</a:t>
            </a:r>
            <a:r>
              <a:rPr lang="ru-RU" b="1" dirty="0">
                <a:latin typeface="Times New Roman" pitchFamily="18" charset="0"/>
                <a:cs typeface="Times New Roman" pitchFamily="18" charset="0"/>
              </a:rPr>
              <a:t>» - поддержка)</a:t>
            </a:r>
          </a:p>
          <a:p>
            <a:endParaRPr lang="ru-RU" b="1" dirty="0">
              <a:latin typeface="Times New Roman" pitchFamily="18" charset="0"/>
              <a:cs typeface="Times New Roman" pitchFamily="18" charset="0"/>
            </a:endParaRPr>
          </a:p>
          <a:p>
            <a:endParaRPr lang="ru-RU" b="1" dirty="0">
              <a:latin typeface="Times New Roman" pitchFamily="18" charset="0"/>
              <a:cs typeface="Times New Roman" pitchFamily="18" charset="0"/>
            </a:endParaRPr>
          </a:p>
          <a:p>
            <a:r>
              <a:rPr lang="ru-RU" b="1" i="1" dirty="0">
                <a:latin typeface="Times New Roman" pitchFamily="18" charset="0"/>
                <a:cs typeface="Times New Roman" pitchFamily="18" charset="0"/>
              </a:rPr>
              <a:t>Предоставляются на усло-</a:t>
            </a:r>
          </a:p>
          <a:p>
            <a:r>
              <a:rPr lang="ru-RU" b="1" i="1" dirty="0">
                <a:latin typeface="Times New Roman" pitchFamily="18" charset="0"/>
                <a:cs typeface="Times New Roman" pitchFamily="18" charset="0"/>
              </a:rPr>
              <a:t>виях долевого софинанси-</a:t>
            </a:r>
          </a:p>
          <a:p>
            <a:r>
              <a:rPr lang="ru-RU" b="1" i="1" dirty="0">
                <a:latin typeface="Times New Roman" pitchFamily="18" charset="0"/>
                <a:cs typeface="Times New Roman" pitchFamily="18" charset="0"/>
              </a:rPr>
              <a:t>рования расходов других</a:t>
            </a:r>
          </a:p>
          <a:p>
            <a:r>
              <a:rPr lang="ru-RU" b="1" i="1" dirty="0">
                <a:latin typeface="Times New Roman" pitchFamily="18" charset="0"/>
                <a:cs typeface="Times New Roman" pitchFamily="18" charset="0"/>
              </a:rPr>
              <a:t>бюджетов</a:t>
            </a:r>
          </a:p>
        </p:txBody>
      </p:sp>
      <p:sp>
        <p:nvSpPr>
          <p:cNvPr id="7174" name="Line 10"/>
          <p:cNvSpPr>
            <a:spLocks noChangeShapeType="1"/>
          </p:cNvSpPr>
          <p:nvPr/>
        </p:nvSpPr>
        <p:spPr bwMode="auto">
          <a:xfrm flipV="1">
            <a:off x="1651000" y="2895600"/>
            <a:ext cx="1168400" cy="6223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7175" name="Line 11"/>
          <p:cNvSpPr>
            <a:spLocks noChangeShapeType="1"/>
          </p:cNvSpPr>
          <p:nvPr/>
        </p:nvSpPr>
        <p:spPr bwMode="auto">
          <a:xfrm flipH="1" flipV="1">
            <a:off x="6324600" y="2895600"/>
            <a:ext cx="990600" cy="609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ru-RU" dirty="0"/>
          </a:p>
        </p:txBody>
      </p:sp>
      <p:sp>
        <p:nvSpPr>
          <p:cNvPr id="2" name="Прямоугольник 1"/>
          <p:cNvSpPr/>
          <p:nvPr/>
        </p:nvSpPr>
        <p:spPr>
          <a:xfrm>
            <a:off x="228600" y="152400"/>
            <a:ext cx="8686800" cy="461665"/>
          </a:xfrm>
          <a:prstGeom prst="rect">
            <a:avLst/>
          </a:prstGeom>
        </p:spPr>
        <p:txBody>
          <a:bodyPr wrap="square">
            <a:spAutoFit/>
          </a:bodyPr>
          <a:lstStyle/>
          <a:p>
            <a:pPr algn="ctr"/>
            <a:r>
              <a:rPr lang="ru-RU" sz="2400" b="1" dirty="0"/>
              <a:t>ДОХОДЫ БЮДЖЕТА</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13824</TotalTime>
  <Words>1521</Words>
  <Application>Microsoft Office PowerPoint</Application>
  <PresentationFormat>Экран (4:3)</PresentationFormat>
  <Paragraphs>340</Paragraphs>
  <Slides>20</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Трек</vt:lpstr>
      <vt:lpstr>Муниципальное образование  «поселок Коренево»</vt:lpstr>
      <vt:lpstr>Что такое бюджет?</vt:lpstr>
      <vt:lpstr>Азбука бюджета</vt:lpstr>
      <vt:lpstr>Азбука бюджета (продолжение)</vt:lpstr>
      <vt:lpstr>Бюджетный процесс</vt:lpstr>
      <vt:lpstr>Слайд 6</vt:lpstr>
      <vt:lpstr>ДОХОДЫ – РАСХОДЫ = ДЕФИЦИТ (ПРОФИЦИТ)</vt:lpstr>
      <vt:lpstr>ДОХОДЫ БЮДЖЕТА</vt:lpstr>
      <vt:lpstr>Слайд 9</vt:lpstr>
      <vt:lpstr>Слайд 10</vt:lpstr>
      <vt:lpstr>     Основные характеристики проекта бюджета поселка Коренево кореневского района курской области на 2022 год и на плановый период 2023 и 2024 годов                                                                                                                     </vt:lpstr>
      <vt:lpstr>Структура доходов бюджета поселка Коренево кореневского района курской области на 2022-2024 годы</vt:lpstr>
      <vt:lpstr>Основные источники формирования налоговых и  неналоговых доходов бюджета поселка Коренево кореневского района курской области в 2022 - 2024 годах</vt:lpstr>
      <vt:lpstr>Безвозмездные поступления  в бюджет поселка коренево кореневского района курской области в 2022-2024 годах</vt:lpstr>
      <vt:lpstr>Расходы бюджета поселка Коренево Кореневского района Курской области на 2022 год</vt:lpstr>
      <vt:lpstr>Расходы бюджета поселка Коренево Кореневского района Курской области по разделам в 2022-2024 годах</vt:lpstr>
      <vt:lpstr>Расходы администрации поселка коренево кореневского района курской области в 2022 году на реализацию муниципальных программ</vt:lpstr>
      <vt:lpstr>Расходы администрации поселка коренево кореневского района курской области в 2022 году на реализацию муниципальных программ(продолжение) </vt:lpstr>
      <vt:lpstr>ОСНОВНЫЕ НАПРАВЛЕНИЯ  БЮДЖЕТНОЙ И НАЛОГОВОЙ ПОЛИТИКИ  ПОСЕЛКА КОРЕНЕВО КОРЕНЕВСКОГО РАЙОНА КУРСКОЙ ОБЛАСТИ НА 2022 ГОД И НА ПЛАНОВЫЙ ПЕРИОД 2023 и 2024 ГОДОВ </vt:lpstr>
      <vt:lpstr>ОСНОВНЫЕ НАПРАВЛЕНИЯ  БЮДЖЕТНОЙ И НАЛОГОВОЙ ПОЛИТИКИ  ПОСЕЛКА КОРЕНЕВО КОРЕНЕВСКОГО РАЙОНА КУРСКОЙ ОБЛАСТИ НА 2022 ГОД И НА ПЛАНОВЫЙ ПЕРИОД 2023 и 2024 ГОДОВ (Продолжение)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1189</cp:revision>
  <cp:lastPrinted>2020-11-20T11:24:23Z</cp:lastPrinted>
  <dcterms:created xsi:type="dcterms:W3CDTF">1601-01-01T00:00:00Z</dcterms:created>
  <dcterms:modified xsi:type="dcterms:W3CDTF">2021-12-24T12:51:31Z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